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8" r:id="rId3"/>
    <p:sldId id="259" r:id="rId4"/>
    <p:sldId id="260" r:id="rId5"/>
    <p:sldId id="261" r:id="rId6"/>
    <p:sldId id="265" r:id="rId7"/>
    <p:sldId id="287" r:id="rId8"/>
    <p:sldId id="266" r:id="rId9"/>
    <p:sldId id="267" r:id="rId10"/>
    <p:sldId id="286" r:id="rId11"/>
    <p:sldId id="270" r:id="rId12"/>
    <p:sldId id="271" r:id="rId13"/>
    <p:sldId id="269" r:id="rId14"/>
    <p:sldId id="288" r:id="rId15"/>
    <p:sldId id="289" r:id="rId16"/>
    <p:sldId id="290" r:id="rId17"/>
    <p:sldId id="291" r:id="rId18"/>
    <p:sldId id="292" r:id="rId19"/>
    <p:sldId id="284" r:id="rId20"/>
    <p:sldId id="293" r:id="rId21"/>
    <p:sldId id="295" r:id="rId22"/>
    <p:sldId id="294" r:id="rId23"/>
    <p:sldId id="296" r:id="rId24"/>
    <p:sldId id="297" r:id="rId25"/>
    <p:sldId id="298" r:id="rId26"/>
    <p:sldId id="299" r:id="rId27"/>
    <p:sldId id="301" r:id="rId28"/>
    <p:sldId id="303" r:id="rId29"/>
    <p:sldId id="300" r:id="rId30"/>
    <p:sldId id="302" r:id="rId31"/>
    <p:sldId id="28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淺色樣式 1 - 輔色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71887" autoAdjust="0"/>
  </p:normalViewPr>
  <p:slideViewPr>
    <p:cSldViewPr snapToGrid="0">
      <p:cViewPr varScale="1">
        <p:scale>
          <a:sx n="52" d="100"/>
          <a:sy n="52" d="100"/>
        </p:scale>
        <p:origin x="12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7B1ECB-E4F1-4D93-9ABB-49E2CC8B813D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C2A3CC-83C9-4663-B3B2-AECDA65B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218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基於</a:t>
            </a:r>
            <a:r>
              <a:rPr lang="en-US" altLang="zh-TW" dirty="0"/>
              <a:t>Lottery Hypothesis</a:t>
            </a:r>
            <a:r>
              <a:rPr lang="zh-TW" altLang="en-US" dirty="0"/>
              <a:t>，並找到一個更有效、更快能找到</a:t>
            </a:r>
            <a:r>
              <a:rPr lang="en-US" altLang="zh-TW" dirty="0"/>
              <a:t>Ticket(Pruned Target Network)</a:t>
            </a:r>
            <a:r>
              <a:rPr lang="zh-TW" altLang="en-US" dirty="0"/>
              <a:t>的方法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407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從每個</a:t>
            </a:r>
            <a:r>
              <a:rPr lang="en-US" altLang="zh-TW" dirty="0"/>
              <a:t>epoch</a:t>
            </a:r>
            <a:r>
              <a:rPr lang="zh-TW" altLang="en-US" dirty="0"/>
              <a:t>抽出</a:t>
            </a:r>
            <a:r>
              <a:rPr lang="en-US" altLang="zh-TW" dirty="0"/>
              <a:t>EB ticket</a:t>
            </a:r>
            <a:r>
              <a:rPr lang="zh-TW" altLang="en-US" dirty="0"/>
              <a:t>並</a:t>
            </a:r>
            <a:r>
              <a:rPr lang="en-US" altLang="zh-TW" dirty="0"/>
              <a:t>retrain</a:t>
            </a:r>
            <a:r>
              <a:rPr lang="zh-TW" altLang="en-US" dirty="0"/>
              <a:t>後的</a:t>
            </a:r>
            <a:r>
              <a:rPr lang="en-US" altLang="zh-TW" dirty="0"/>
              <a:t>accuracy</a:t>
            </a:r>
          </a:p>
          <a:p>
            <a:r>
              <a:rPr lang="zh-TW" altLang="en-US" dirty="0"/>
              <a:t>一個</a:t>
            </a:r>
            <a:r>
              <a:rPr lang="en-US" altLang="zh-TW" dirty="0"/>
              <a:t>round</a:t>
            </a:r>
            <a:r>
              <a:rPr lang="zh-TW" altLang="en-US" dirty="0"/>
              <a:t>約</a:t>
            </a:r>
            <a:r>
              <a:rPr lang="en-US" altLang="zh-TW" dirty="0"/>
              <a:t>150epoch</a:t>
            </a:r>
            <a:r>
              <a:rPr lang="zh-TW" altLang="en-US" dirty="0"/>
              <a:t>，在地</a:t>
            </a:r>
            <a:r>
              <a:rPr lang="en-US" altLang="zh-TW" dirty="0"/>
              <a:t>25</a:t>
            </a:r>
            <a:r>
              <a:rPr lang="zh-TW" altLang="en-US" dirty="0"/>
              <a:t> </a:t>
            </a:r>
            <a:r>
              <a:rPr lang="en-US" altLang="zh-TW" dirty="0"/>
              <a:t>epoch</a:t>
            </a:r>
            <a:r>
              <a:rPr lang="zh-TW" altLang="en-US" dirty="0"/>
              <a:t>就可以得到</a:t>
            </a:r>
            <a:r>
              <a:rPr lang="en-US" altLang="zh-TW" dirty="0"/>
              <a:t>EB</a:t>
            </a:r>
            <a:r>
              <a:rPr lang="zh-TW" altLang="en-US" dirty="0"/>
              <a:t> </a:t>
            </a:r>
            <a:r>
              <a:rPr lang="en-US" altLang="zh-TW" dirty="0"/>
              <a:t>ticket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356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在</a:t>
            </a:r>
            <a:r>
              <a:rPr lang="en-US" altLang="zh-TW" dirty="0"/>
              <a:t>Learning Rate</a:t>
            </a:r>
            <a:r>
              <a:rPr lang="zh-TW" altLang="en-US" dirty="0"/>
              <a:t>比較大的時候，</a:t>
            </a:r>
            <a:r>
              <a:rPr lang="en-US" altLang="zh-TW" dirty="0"/>
              <a:t>accuracy</a:t>
            </a:r>
            <a:r>
              <a:rPr lang="zh-TW" altLang="en-US" dirty="0"/>
              <a:t>則比較大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1694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LR</a:t>
            </a:r>
            <a:r>
              <a:rPr lang="zh-TW" altLang="en-US" dirty="0"/>
              <a:t> 更大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969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Low precision</a:t>
            </a:r>
            <a:r>
              <a:rPr lang="zh-TW" altLang="en-US" dirty="0"/>
              <a:t> </a:t>
            </a:r>
            <a:r>
              <a:rPr lang="en-US" altLang="zh-TW" dirty="0"/>
              <a:t>doesn’t hurt EB ticket</a:t>
            </a:r>
            <a:r>
              <a:rPr lang="zh-TW" altLang="en-US" dirty="0"/>
              <a:t>，</a:t>
            </a:r>
            <a:r>
              <a:rPr lang="en-US" altLang="zh-TW" dirty="0"/>
              <a:t>but save much computation cost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75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把各種</a:t>
            </a:r>
            <a:r>
              <a:rPr lang="en-US" altLang="zh-TW" dirty="0"/>
              <a:t>Pruning Method</a:t>
            </a:r>
            <a:r>
              <a:rPr lang="zh-TW" altLang="en-US" dirty="0"/>
              <a:t>拿出來比，</a:t>
            </a:r>
            <a:r>
              <a:rPr lang="en-US" altLang="zh-TW" dirty="0"/>
              <a:t>EB</a:t>
            </a:r>
            <a:r>
              <a:rPr lang="zh-TW" altLang="en-US" dirty="0"/>
              <a:t> 幾乎跟</a:t>
            </a:r>
            <a:r>
              <a:rPr lang="en-US" altLang="zh-TW" dirty="0"/>
              <a:t>lottery ticket</a:t>
            </a:r>
            <a:r>
              <a:rPr lang="zh-TW" altLang="en-US" dirty="0"/>
              <a:t> </a:t>
            </a:r>
            <a:r>
              <a:rPr lang="en-US" altLang="zh-TW" dirty="0"/>
              <a:t>test accuracy </a:t>
            </a:r>
            <a:r>
              <a:rPr lang="zh-TW" altLang="en-US" dirty="0"/>
              <a:t>沒差太多，但</a:t>
            </a:r>
            <a:r>
              <a:rPr lang="en-US" altLang="zh-TW" dirty="0"/>
              <a:t>FLOP Computation</a:t>
            </a:r>
            <a:r>
              <a:rPr lang="zh-TW" altLang="en-US" dirty="0"/>
              <a:t> </a:t>
            </a:r>
            <a:r>
              <a:rPr lang="en-US" altLang="zh-TW" dirty="0"/>
              <a:t>cost</a:t>
            </a:r>
            <a:r>
              <a:rPr lang="zh-TW" altLang="en-US" dirty="0"/>
              <a:t>則減少一到兩倍之多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7812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538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把很多的</a:t>
            </a:r>
            <a:r>
              <a:rPr lang="en-US" altLang="zh-TW" dirty="0"/>
              <a:t>pruning</a:t>
            </a:r>
            <a:r>
              <a:rPr lang="zh-TW" altLang="en-US" dirty="0"/>
              <a:t> </a:t>
            </a:r>
            <a:r>
              <a:rPr lang="en-US" altLang="zh-TW" dirty="0"/>
              <a:t>method</a:t>
            </a:r>
            <a:r>
              <a:rPr lang="zh-TW" altLang="en-US" dirty="0"/>
              <a:t>做一個整合性的比較，基本上很多結論的</a:t>
            </a:r>
            <a:r>
              <a:rPr lang="en-US" altLang="zh-TW" dirty="0"/>
              <a:t>confirm</a:t>
            </a:r>
            <a:r>
              <a:rPr lang="zh-TW" altLang="en-US" dirty="0"/>
              <a:t>了</a:t>
            </a:r>
            <a:r>
              <a:rPr lang="en-US" altLang="zh-TW" dirty="0"/>
              <a:t>lottery ticket</a:t>
            </a:r>
            <a:r>
              <a:rPr lang="zh-TW" altLang="en-US" dirty="0"/>
              <a:t>的結果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就主要只講</a:t>
            </a:r>
            <a:r>
              <a:rPr lang="en-US" altLang="zh-TW" dirty="0"/>
              <a:t>Lottery Ticket </a:t>
            </a:r>
            <a:r>
              <a:rPr lang="zh-TW" altLang="en-US" dirty="0"/>
              <a:t>與不同的結果，其他實驗掠過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9124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642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在非結構化剪枝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Unstructured Pruning)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LR(Learning Rate)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較大的時候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(0.1)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Lottery Ticket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相比於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 Init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沒有太多優勢。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LR(Learning Rate)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較小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(0.1)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，結果誠如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Lottery Hypothesis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所言，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Lottery Ticket 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確實比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 Init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好。但是在小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的狀況下，無論是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Lottery Ticket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 Init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結果都比大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的結果差</a:t>
            </a:r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3506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在非結構化剪枝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Unstructured Pruning)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LR(Learning Rate)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較大的時候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(0.1)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Lottery Ticket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相比於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 Init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沒有太多優勢。如果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LR(Learning Rate)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較小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(0.1)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，結果誠如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Lottery Hypothesis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所言，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Lottery Ticket 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確實比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 Init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好。但是在小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的狀況下，無論是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Lottery Ticket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 Init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結果都比大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的結果差</a:t>
            </a:r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96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相信大家都知道</a:t>
            </a:r>
            <a:r>
              <a:rPr lang="en-US" altLang="zh-TW" dirty="0"/>
              <a:t>Lottery Hypothesis</a:t>
            </a:r>
            <a:r>
              <a:rPr lang="zh-TW" altLang="en-US" dirty="0"/>
              <a:t>，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給定任一神經網路</a:t>
            </a:r>
            <a:r>
              <a:rPr lang="el-G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，可以用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Iterative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Pruning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的方式找出一個更小且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Accuracy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更高的網路，但有兩個缺點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Iterative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Pruning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花時間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在訓練過程中使用大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LR(0.1)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lottery ticket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accuracy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和用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 Initialize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一樣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(refer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Rethinking The Value of Network Pruning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dirty="0"/>
          </a:p>
        </p:txBody>
      </p:sp>
      <p:sp>
        <p:nvSpPr>
          <p:cNvPr id="103" name="Google Shape;10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而在結構化剪枝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Structured Pruning)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Lottery Ticket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並不會帶來比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 Init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更好的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 Accuracy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2462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Confirm by lottery hypothesis</a:t>
            </a:r>
            <a:r>
              <a:rPr lang="zh-TW" altLang="en-US" dirty="0"/>
              <a:t>，</a:t>
            </a:r>
            <a:r>
              <a:rPr lang="en-US" altLang="zh-TW" dirty="0"/>
              <a:t>as for large LR(0.1), </a:t>
            </a:r>
            <a:r>
              <a:rPr lang="zh-TW" altLang="en-US" dirty="0"/>
              <a:t>兩條線確實很接近</a:t>
            </a:r>
            <a:r>
              <a:rPr lang="en-US" altLang="zh-TW" dirty="0"/>
              <a:t>(</a:t>
            </a:r>
            <a:r>
              <a:rPr lang="zh-TW" altLang="en-US" dirty="0"/>
              <a:t>藍</a:t>
            </a:r>
            <a:r>
              <a:rPr lang="en-US" altLang="zh-TW" dirty="0"/>
              <a:t>)</a:t>
            </a:r>
            <a:r>
              <a:rPr lang="zh-TW" altLang="en-US" dirty="0"/>
              <a:t>，但在小</a:t>
            </a:r>
            <a:r>
              <a:rPr lang="en-US" altLang="zh-TW" dirty="0"/>
              <a:t>LR</a:t>
            </a:r>
            <a:r>
              <a:rPr lang="zh-TW" altLang="en-US" dirty="0"/>
              <a:t>時，</a:t>
            </a:r>
            <a:r>
              <a:rPr lang="en-US" altLang="zh-TW" dirty="0"/>
              <a:t>winning ticket</a:t>
            </a:r>
            <a:r>
              <a:rPr lang="zh-TW" altLang="en-US" dirty="0"/>
              <a:t>確實</a:t>
            </a:r>
            <a:r>
              <a:rPr lang="en-US" altLang="zh-TW" dirty="0"/>
              <a:t>outperform</a:t>
            </a:r>
            <a:r>
              <a:rPr lang="zh-TW" altLang="en-US" dirty="0"/>
              <a:t> </a:t>
            </a:r>
            <a:r>
              <a:rPr lang="en-US" altLang="zh-TW" dirty="0"/>
              <a:t>random initialize</a:t>
            </a:r>
            <a:r>
              <a:rPr lang="zh-TW" altLang="en-US" dirty="0"/>
              <a:t>，但是值得注意的是小</a:t>
            </a:r>
            <a:r>
              <a:rPr lang="en-US" altLang="zh-TW" dirty="0"/>
              <a:t>LR</a:t>
            </a:r>
            <a:r>
              <a:rPr lang="zh-TW" altLang="en-US" dirty="0"/>
              <a:t> </a:t>
            </a:r>
            <a:r>
              <a:rPr lang="en-US" altLang="zh-TW" dirty="0"/>
              <a:t>outperform</a:t>
            </a:r>
            <a:r>
              <a:rPr lang="zh-TW" altLang="en-US" dirty="0"/>
              <a:t> 大</a:t>
            </a:r>
            <a:r>
              <a:rPr lang="en-US" altLang="zh-TW" dirty="0"/>
              <a:t>LR</a:t>
            </a:r>
            <a:r>
              <a:rPr lang="zh-TW" altLang="en-US" dirty="0"/>
              <a:t>，為了</a:t>
            </a:r>
            <a:r>
              <a:rPr lang="en-US" altLang="zh-TW" dirty="0"/>
              <a:t>improve</a:t>
            </a:r>
            <a:r>
              <a:rPr lang="zh-TW" altLang="en-US" dirty="0"/>
              <a:t>大</a:t>
            </a:r>
            <a:r>
              <a:rPr lang="en-US" altLang="zh-TW" dirty="0"/>
              <a:t>LR</a:t>
            </a:r>
            <a:r>
              <a:rPr lang="zh-TW" altLang="en-US" dirty="0"/>
              <a:t>，使用</a:t>
            </a:r>
            <a:r>
              <a:rPr lang="en-US" altLang="zh-TW" dirty="0"/>
              <a:t>warm up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7344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我們假設，在一定程度的稀疏性之前，可以成功修剪，重新初始化和重新訓練高度過度參數化的網絡。但是，到此為止，經過高度修剪，不太嚴重的過度參數化的網絡只能通過偶然的初始化來保持準確性。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338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Weight</a:t>
            </a:r>
            <a:r>
              <a:rPr lang="zh-TW" altLang="en-US" dirty="0"/>
              <a:t>不重要</a:t>
            </a:r>
            <a:endParaRPr lang="en-US" altLang="zh-TW" dirty="0"/>
          </a:p>
          <a:p>
            <a:r>
              <a:rPr lang="en-US" altLang="zh-TW" dirty="0"/>
              <a:t>Architecture</a:t>
            </a:r>
            <a:r>
              <a:rPr lang="zh-TW" altLang="en-US" dirty="0"/>
              <a:t>重要</a:t>
            </a:r>
            <a:endParaRPr lang="en-US" dirty="0"/>
          </a:p>
          <a:p>
            <a:r>
              <a:rPr lang="en-US" altLang="zh-TW" dirty="0"/>
              <a:t>Initialization</a:t>
            </a:r>
            <a:r>
              <a:rPr lang="zh-TW" altLang="en-US" dirty="0"/>
              <a:t>有爭議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577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r>
              <a:rPr lang="zh-TW" altLang="en-US" dirty="0"/>
              <a:t>因為這個結論和</a:t>
            </a:r>
            <a:r>
              <a:rPr lang="en-US" altLang="zh-TW" dirty="0"/>
              <a:t>EB</a:t>
            </a:r>
            <a:r>
              <a:rPr lang="zh-TW" altLang="en-US" dirty="0"/>
              <a:t> </a:t>
            </a:r>
            <a:r>
              <a:rPr lang="en-US" altLang="zh-TW" dirty="0"/>
              <a:t>ticket</a:t>
            </a:r>
            <a:r>
              <a:rPr lang="zh-TW" altLang="en-US" dirty="0"/>
              <a:t>沒太大關係，所以詳細的實驗放到後面說明</a:t>
            </a:r>
            <a:endParaRPr lang="en-US" altLang="zh-TW" dirty="0"/>
          </a:p>
          <a:p>
            <a:r>
              <a:rPr lang="zh-TW" altLang="en-US" dirty="0"/>
              <a:t>但是這幾篇一起看的話會還蠻有趣的，所以放上來講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726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給定任一神經網路</a:t>
            </a:r>
            <a:r>
              <a:rPr lang="el-G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θ，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 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一個神經網路</a:t>
            </a:r>
            <a:r>
              <a:rPr lang="el-G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θ'，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及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 m = {0, 1}，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 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 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 * </a:t>
            </a:r>
            <a:r>
              <a:rPr lang="el-G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θ，θ &gt;&gt; θ'，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分別訓練神經網路</a:t>
            </a:r>
            <a:r>
              <a:rPr lang="el-G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θ' 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j' iteration、</a:t>
            </a:r>
            <a:r>
              <a:rPr lang="el-G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 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 iteration，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在同量的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commensurate)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且訓練量下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j' &lt;= j，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神經網路</a:t>
            </a:r>
            <a:r>
              <a:rPr lang="el-G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θ, θ'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可以達到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 Accuracy a, a'，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且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a' &gt;= a</a:t>
            </a:r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637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Random </a:t>
            </a:r>
            <a:r>
              <a:rPr lang="en-US" dirty="0" err="1"/>
              <a:t>Intialize</a:t>
            </a:r>
            <a:r>
              <a:rPr lang="en-US" dirty="0"/>
              <a:t> </a:t>
            </a:r>
            <a:r>
              <a:rPr lang="zh-TW" altLang="en-US" dirty="0"/>
              <a:t>不是本篇要解的問題，等這篇講完再說，點到為止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582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Measure pruned network</a:t>
            </a:r>
            <a:r>
              <a:rPr lang="zh-TW" altLang="en-US" dirty="0"/>
              <a:t>的方法，使得它可以</a:t>
            </a:r>
            <a:r>
              <a:rPr lang="en-US" altLang="zh-TW" dirty="0"/>
              <a:t>early</a:t>
            </a:r>
            <a:r>
              <a:rPr lang="zh-TW" altLang="en-US" dirty="0"/>
              <a:t> </a:t>
            </a:r>
            <a:r>
              <a:rPr lang="en-US" altLang="zh-TW" dirty="0"/>
              <a:t>stop(</a:t>
            </a:r>
            <a:r>
              <a:rPr lang="zh-TW" altLang="en-US" dirty="0"/>
              <a:t>比</a:t>
            </a:r>
            <a:r>
              <a:rPr lang="en-US" altLang="zh-TW" dirty="0"/>
              <a:t>one-shot</a:t>
            </a:r>
            <a:r>
              <a:rPr lang="zh-TW" altLang="en-US" dirty="0"/>
              <a:t>還要更早的時候</a:t>
            </a:r>
            <a:r>
              <a:rPr lang="en-US" altLang="zh-TW" dirty="0"/>
              <a:t>)(</a:t>
            </a:r>
            <a:r>
              <a:rPr lang="zh-TW" altLang="en-US" dirty="0"/>
              <a:t>原本的大</a:t>
            </a:r>
            <a:r>
              <a:rPr lang="en-US" altLang="zh-TW" dirty="0"/>
              <a:t>model</a:t>
            </a:r>
            <a:r>
              <a:rPr lang="zh-TW" altLang="en-US" dirty="0"/>
              <a:t>還沒有</a:t>
            </a:r>
            <a:r>
              <a:rPr lang="en-US" altLang="zh-TW" dirty="0"/>
              <a:t>train</a:t>
            </a:r>
            <a:r>
              <a:rPr lang="zh-TW" altLang="en-US" dirty="0"/>
              <a:t>好的時候</a:t>
            </a:r>
            <a:r>
              <a:rPr lang="en-US" altLang="zh-TW" dirty="0"/>
              <a:t>)</a:t>
            </a:r>
            <a:r>
              <a:rPr lang="zh-TW" altLang="en-US" dirty="0"/>
              <a:t>就把</a:t>
            </a:r>
            <a:r>
              <a:rPr lang="en-US" altLang="zh-TW" dirty="0"/>
              <a:t>subnetwork</a:t>
            </a:r>
            <a:r>
              <a:rPr lang="zh-TW" altLang="en-US" dirty="0"/>
              <a:t>抓出來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如果要細說的話，傳統的</a:t>
            </a:r>
            <a:r>
              <a:rPr lang="en-US" altLang="zh-TW" dirty="0"/>
              <a:t>Progressive Pruning</a:t>
            </a:r>
            <a:r>
              <a:rPr lang="zh-TW" altLang="en-US" dirty="0"/>
              <a:t>或</a:t>
            </a:r>
            <a:r>
              <a:rPr lang="en-US" altLang="zh-TW" dirty="0"/>
              <a:t>Lottery Ticket </a:t>
            </a:r>
            <a:r>
              <a:rPr lang="zh-TW" altLang="en-US" dirty="0"/>
              <a:t>需要多個</a:t>
            </a:r>
            <a:r>
              <a:rPr lang="en-US" altLang="zh-TW" dirty="0"/>
              <a:t>Iteration</a:t>
            </a:r>
            <a:r>
              <a:rPr lang="zh-TW" altLang="en-US" dirty="0"/>
              <a:t>才能</a:t>
            </a:r>
            <a:r>
              <a:rPr lang="en-US" altLang="zh-TW" dirty="0"/>
              <a:t>Prune</a:t>
            </a:r>
            <a:r>
              <a:rPr lang="zh-TW" altLang="en-US" dirty="0"/>
              <a:t>出</a:t>
            </a:r>
            <a:r>
              <a:rPr lang="en-US" altLang="zh-TW" dirty="0"/>
              <a:t>target network</a:t>
            </a:r>
            <a:r>
              <a:rPr lang="zh-TW" altLang="en-US" dirty="0"/>
              <a:t>，但是</a:t>
            </a:r>
            <a:r>
              <a:rPr lang="en-US" altLang="zh-TW" dirty="0"/>
              <a:t>EB</a:t>
            </a:r>
            <a:r>
              <a:rPr lang="zh-TW" altLang="en-US" dirty="0"/>
              <a:t> </a:t>
            </a:r>
            <a:r>
              <a:rPr lang="en-US" altLang="zh-TW" dirty="0"/>
              <a:t>ticket</a:t>
            </a:r>
            <a:r>
              <a:rPr lang="zh-TW" altLang="en-US" dirty="0"/>
              <a:t>只需要做一次</a:t>
            </a:r>
            <a:r>
              <a:rPr lang="en-US" altLang="zh-TW" dirty="0"/>
              <a:t>Search</a:t>
            </a:r>
            <a:r>
              <a:rPr lang="zh-TW" altLang="en-US" dirty="0"/>
              <a:t>然後</a:t>
            </a:r>
            <a:r>
              <a:rPr lang="en-US" altLang="zh-TW" dirty="0"/>
              <a:t>retrain</a:t>
            </a:r>
            <a:r>
              <a:rPr lang="zh-TW" altLang="en-US" dirty="0"/>
              <a:t>就可以完成，</a:t>
            </a:r>
            <a:r>
              <a:rPr lang="en-US" altLang="zh-TW" dirty="0"/>
              <a:t>Search</a:t>
            </a:r>
            <a:r>
              <a:rPr lang="zh-TW" altLang="en-US" dirty="0"/>
              <a:t>的</a:t>
            </a:r>
            <a:r>
              <a:rPr lang="en-US" altLang="zh-TW" dirty="0"/>
              <a:t>epoch</a:t>
            </a:r>
            <a:r>
              <a:rPr lang="zh-TW" altLang="en-US" dirty="0"/>
              <a:t>比</a:t>
            </a:r>
            <a:r>
              <a:rPr lang="en-US" altLang="zh-TW" dirty="0"/>
              <a:t>one-shot</a:t>
            </a:r>
            <a:r>
              <a:rPr lang="zh-TW" altLang="en-US" dirty="0"/>
              <a:t> </a:t>
            </a:r>
            <a:r>
              <a:rPr lang="en-US" altLang="zh-TW" dirty="0"/>
              <a:t>lottery</a:t>
            </a:r>
            <a:r>
              <a:rPr lang="zh-TW" altLang="en-US" dirty="0"/>
              <a:t> </a:t>
            </a:r>
            <a:r>
              <a:rPr lang="en-US" altLang="zh-TW" dirty="0"/>
              <a:t>ticket</a:t>
            </a:r>
            <a:r>
              <a:rPr lang="zh-TW" altLang="en-US" dirty="0"/>
              <a:t>更短，而整個過程只要原先</a:t>
            </a:r>
            <a:r>
              <a:rPr lang="en-US" altLang="zh-TW" dirty="0"/>
              <a:t>Pruning</a:t>
            </a:r>
            <a:r>
              <a:rPr lang="zh-TW" altLang="en-US" dirty="0"/>
              <a:t>作法的</a:t>
            </a:r>
            <a:r>
              <a:rPr lang="en-US" altLang="zh-TW" dirty="0"/>
              <a:t>12.5%~6.25%</a:t>
            </a:r>
            <a:r>
              <a:rPr lang="zh-TW" altLang="en-US" dirty="0"/>
              <a:t>，依據</a:t>
            </a:r>
            <a:r>
              <a:rPr lang="en-US" altLang="zh-TW" dirty="0"/>
              <a:t>paper</a:t>
            </a:r>
            <a:r>
              <a:rPr lang="zh-TW" altLang="en-US" dirty="0"/>
              <a:t>中的實驗的結果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588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Mask: indicate pruned(0)</a:t>
            </a:r>
            <a:r>
              <a:rPr lang="zh-TW" altLang="en-US" dirty="0"/>
              <a:t>和保留</a:t>
            </a:r>
            <a:r>
              <a:rPr lang="en-US" altLang="zh-TW" dirty="0"/>
              <a:t>(1)</a:t>
            </a:r>
          </a:p>
          <a:p>
            <a:r>
              <a:rPr lang="zh-TW" altLang="en-US" dirty="0"/>
              <a:t>和</a:t>
            </a:r>
            <a:r>
              <a:rPr lang="en-US" altLang="zh-TW" dirty="0"/>
              <a:t>lottery</a:t>
            </a:r>
            <a:r>
              <a:rPr lang="zh-TW" altLang="en-US" dirty="0"/>
              <a:t> </a:t>
            </a:r>
            <a:r>
              <a:rPr lang="en-US" altLang="zh-TW" dirty="0"/>
              <a:t>ticket</a:t>
            </a:r>
            <a:r>
              <a:rPr lang="zh-TW" altLang="en-US" dirty="0"/>
              <a:t> </a:t>
            </a:r>
            <a:r>
              <a:rPr lang="en-US" altLang="zh-TW" dirty="0"/>
              <a:t>hypothesis</a:t>
            </a:r>
            <a:r>
              <a:rPr lang="zh-TW" altLang="en-US" dirty="0"/>
              <a:t>差不多，但是</a:t>
            </a:r>
            <a:r>
              <a:rPr lang="en-US" altLang="zh-TW" dirty="0"/>
              <a:t>EB ticket</a:t>
            </a:r>
            <a:r>
              <a:rPr lang="zh-TW" altLang="en-US" dirty="0"/>
              <a:t>強調的在於可以在非常早的時候就找出</a:t>
            </a:r>
            <a:r>
              <a:rPr lang="en-US" altLang="zh-TW" dirty="0"/>
              <a:t>ticket</a:t>
            </a:r>
            <a:r>
              <a:rPr lang="zh-TW" altLang="en-US" dirty="0"/>
              <a:t>，而且</a:t>
            </a:r>
            <a:r>
              <a:rPr lang="en-US" altLang="zh-TW" dirty="0"/>
              <a:t>model</a:t>
            </a:r>
            <a:r>
              <a:rPr lang="zh-TW" altLang="en-US" dirty="0"/>
              <a:t>的</a:t>
            </a:r>
            <a:r>
              <a:rPr lang="en-US" altLang="zh-TW" dirty="0"/>
              <a:t>accuracy </a:t>
            </a:r>
            <a:r>
              <a:rPr lang="zh-TW" altLang="en-US" dirty="0"/>
              <a:t>和原</a:t>
            </a:r>
            <a:r>
              <a:rPr lang="en-US" altLang="zh-TW" dirty="0"/>
              <a:t>model</a:t>
            </a:r>
            <a:r>
              <a:rPr lang="zh-TW" altLang="en-US" dirty="0"/>
              <a:t>幾乎一樣</a:t>
            </a:r>
            <a:endParaRPr lang="en-US" altLang="zh-TW" dirty="0"/>
          </a:p>
          <a:p>
            <a:endParaRPr lang="en-US" dirty="0"/>
          </a:p>
          <a:p>
            <a:r>
              <a:rPr lang="en-US" dirty="0" err="1"/>
              <a:t>Subnetowrk</a:t>
            </a:r>
            <a:r>
              <a:rPr lang="en-US" dirty="0"/>
              <a:t> = m * theta, mask denote the node discard(0) or keep(1)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13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Simply to say, the algorithm will train the original network with SGD and **prune the channels in *p%* virtually** to get the mask until **the mask distance &lt; *Ɛ* which means the mask become stable.**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 the threshold Ɛ as 0.1 and the length of queue l as 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 distance = difference of masks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scaling factor *r* in batch normalization(BN) is a coefficient that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mutiply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 the weights of the network and it would be trained with SGD. The scaling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factor *r* can increase the magnitude of weight and make it easier to identify the neurons should be pruned. It also be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uesd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 the paper [*Learning Efficient Convolutional Networks through Network Slimming (Liu et al. 2017)*](https://arxiv.org/abs/1708.06519)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每次做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virtual Prune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，然後計算這次的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和上次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distance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，若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distance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threshold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就停止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prune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輸出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EB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ticket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，那重要的其實就是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distance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怎麼測量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721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59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 the following figure, it shows the mask distance drawn from different epoch where **(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j)-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element in the matrix denotes the mask distance in normalized(by the size of original network) between subnetwork drawn from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i-th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j-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epochs.** The warmer, the closer. The red lines denote 0.1 in mask distance. It shows the masks of EB tickets are determined in a very early stage.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see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2A3CC-83C9-4663-B3B2-AECDA65BD2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11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C82763-9D0B-4A7D-92CA-50373D18CC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A8D1AD1-6F61-444E-928F-0DCF6A0243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6E8629-E9F9-4433-810E-3D1814EDE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38F3355-4A1F-4E5A-BCBC-08E7ABFE2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DE4E08C-7548-48EB-8A2A-A56686D3A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62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DA69E5-ABA0-4721-87CF-A1DA4FC8B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9D98FE0-38F3-4A49-BA76-3932DA471C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6A0476-8EC3-47D4-8A00-60071EEAC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5DAD8D9-DC2F-465A-AAA5-17FB9B019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39474C-87F3-4232-B808-E9261EB18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970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A8C7333-9F27-4E69-841D-49491617C6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E02AFC2-EB05-474B-B02A-571DB65CE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D379EF-DF4B-41E3-A9F8-53070E572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5AC4BB-8337-4221-875C-B509011A7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4DC5BB-AD58-4A87-B9CF-49CADA595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858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94F607-E6AB-400F-959A-22AD940E5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D489C3-B069-413D-8991-3FEB5FDDF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527B21F-0397-456A-8A85-B7FF1CB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EE8B5D-36B3-45AA-A1C8-BF2090D4E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146B2C6-5E2D-4282-9E50-A642EC3AD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9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FB3D3C-348D-4C05-BB4D-2C115598A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42526B1-A185-47C1-A716-0A3AB159D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519FC0E-CBCD-4016-85DB-2DDF8A2E9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04BC3E9-FE61-4C4B-A63B-BE22992A6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56D940-E7A5-41BA-AFC8-3A0D497CC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71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59FB89-9803-4310-B47A-1DBB8518A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E4F865-127F-4BF9-8586-369E91D401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2B1537C-B35F-49DB-9A18-CB38B28BDF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4ED9BF0-EE75-419C-A163-96622836B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1521742-2B82-4822-A202-26276C5C8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329C641-1A6D-4B9C-B81C-BBF148F3A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533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1E130-A22B-4DDB-9CC0-5B03C6B36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F154F75-67F9-4A6F-8B58-9111273DB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F075B81-02FB-4DC6-9C85-53C87BCC25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A62F446-BD64-46A2-B364-3F31C59C26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883036F-B517-4EA1-B03C-55D2954DBA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423FA50-25EA-45D6-A6EF-E2CA02205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C89D1AE-6D5D-4334-9005-3FD83A103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A105AA4-4B8E-49B7-8985-6FEB5057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247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A824B7-2150-437B-9D79-9E3A65783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C6D425A-8A3C-4B2B-B79B-E3FD6BE05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D7AF1F4-6169-4B5C-9BE6-3EF27E5D0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C71BEFE-B2F6-4342-93BB-733110D2F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4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524C499-4A4D-4066-B3DC-309FF8E30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A6F62EE-2DD1-46BE-BBEE-2DEA5EAFA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EEBF424-CAB0-4EB2-AB60-587E80833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78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1E2B8E-AD19-4308-B808-0E6BA27AC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5389BE1-9AB8-43CD-9E68-22125276B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0FC9A13-CDFC-486E-BE25-FB05D0339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5EE84A2-9059-4591-BDCA-900AEE3A2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7FDD1D1-306A-45D3-8562-77BF2AA8D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2390612-EA95-4651-8740-B10D4A85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10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F7EA1C-6D8E-4B8D-998B-8B27D46B6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8AF1A13-7B85-4FBB-A89C-AD3B50D4BA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535314-6F47-41F3-84F3-496DA927DA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DA09141-FD51-4133-A978-D46B678DD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DAEB74-FDA8-4704-A08D-8770C6104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4B28227-724A-4011-B350-780FFC2C8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836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96758BF-AA62-40D4-8E2F-60C9FA0BE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FE74F22-0C06-49C7-8FB8-5EA1FB53C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A05029-F99C-4F62-AB3C-AC2F56C51D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651E2-2638-4B78-9E3B-C8D5DF40DE91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5BF4A0A-6200-40FF-8259-025E4DA117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0C5064-3E65-4E79-B012-0A8AECFEF3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333608-876E-4275-BDD1-9EB913F8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43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9;p13">
            <a:extLst>
              <a:ext uri="{FF2B5EF4-FFF2-40B4-BE49-F238E27FC236}">
                <a16:creationId xmlns:a16="http://schemas.microsoft.com/office/drawing/2014/main" id="{1CBA37B1-7F3E-4233-88EE-F0FD903D6B15}"/>
              </a:ext>
            </a:extLst>
          </p:cNvPr>
          <p:cNvSpPr txBox="1">
            <a:spLocks/>
          </p:cNvSpPr>
          <p:nvPr/>
        </p:nvSpPr>
        <p:spPr>
          <a:xfrm>
            <a:off x="816429" y="1122363"/>
            <a:ext cx="10140041" cy="31273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SzPts val="3959"/>
            </a:pPr>
            <a:r>
              <a:rPr lang="en-US" sz="3959" b="1" dirty="0"/>
              <a:t>Drawing Early-Bird Tickets: Towards More Efficient Training of Deep Networks</a:t>
            </a:r>
          </a:p>
        </p:txBody>
      </p:sp>
      <p:sp>
        <p:nvSpPr>
          <p:cNvPr id="8" name="Google Shape;90;p13">
            <a:extLst>
              <a:ext uri="{FF2B5EF4-FFF2-40B4-BE49-F238E27FC236}">
                <a16:creationId xmlns:a16="http://schemas.microsoft.com/office/drawing/2014/main" id="{547A458B-5915-4A80-83EB-C55BB2F3CA88}"/>
              </a:ext>
            </a:extLst>
          </p:cNvPr>
          <p:cNvSpPr txBox="1"/>
          <p:nvPr/>
        </p:nvSpPr>
        <p:spPr>
          <a:xfrm>
            <a:off x="2895600" y="3781686"/>
            <a:ext cx="6400800" cy="936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None/>
            </a:pPr>
            <a:r>
              <a:rPr lang="en-US" sz="296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ICLR 2020</a:t>
            </a:r>
            <a:endParaRPr lang="en-US" sz="296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None/>
            </a:pPr>
            <a:r>
              <a:rPr lang="en-US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Citation count: </a:t>
            </a:r>
            <a:r>
              <a:rPr lang="en-US" sz="296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FA4EA01-0614-4498-90C5-8E8F7D54F35D}"/>
              </a:ext>
            </a:extLst>
          </p:cNvPr>
          <p:cNvSpPr/>
          <p:nvPr/>
        </p:nvSpPr>
        <p:spPr>
          <a:xfrm>
            <a:off x="816429" y="5151608"/>
            <a:ext cx="1014004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/>
              <a:t>Haoran</a:t>
            </a:r>
            <a:r>
              <a:rPr lang="en-US" sz="2000" dirty="0"/>
              <a:t> You, </a:t>
            </a:r>
            <a:r>
              <a:rPr lang="en-US" sz="2000" dirty="0" err="1"/>
              <a:t>Chaojian</a:t>
            </a:r>
            <a:r>
              <a:rPr lang="en-US" sz="2000" dirty="0"/>
              <a:t> Li, </a:t>
            </a:r>
            <a:r>
              <a:rPr lang="en-US" sz="2000" dirty="0" err="1"/>
              <a:t>Pengfei</a:t>
            </a:r>
            <a:r>
              <a:rPr lang="en-US" sz="2000" dirty="0"/>
              <a:t> Xu, </a:t>
            </a:r>
            <a:r>
              <a:rPr lang="en-US" sz="2000" dirty="0" err="1"/>
              <a:t>Yonggan</a:t>
            </a:r>
            <a:r>
              <a:rPr lang="en-US" sz="2000" dirty="0"/>
              <a:t> Fu, Yue Wang, Richard G. </a:t>
            </a:r>
            <a:r>
              <a:rPr lang="en-US" sz="2000" dirty="0" err="1"/>
              <a:t>Baraniuk</a:t>
            </a:r>
            <a:r>
              <a:rPr lang="en-US" sz="2000" dirty="0"/>
              <a:t> &amp; </a:t>
            </a:r>
            <a:r>
              <a:rPr lang="en-US" sz="2000" dirty="0" err="1"/>
              <a:t>Yingyan</a:t>
            </a:r>
            <a:r>
              <a:rPr lang="en-US" sz="2000" dirty="0"/>
              <a:t> Lin∗ </a:t>
            </a:r>
          </a:p>
          <a:p>
            <a:r>
              <a:rPr lang="en-US" sz="2000" dirty="0" err="1"/>
              <a:t>Xiaohan</a:t>
            </a:r>
            <a:r>
              <a:rPr lang="en-US" sz="2000" dirty="0"/>
              <a:t> Chen &amp; </a:t>
            </a:r>
            <a:r>
              <a:rPr lang="en-US" sz="2000" dirty="0" err="1"/>
              <a:t>Zhangyang</a:t>
            </a:r>
            <a:r>
              <a:rPr lang="en-US" sz="2000" dirty="0"/>
              <a:t> Wang∗ </a:t>
            </a:r>
          </a:p>
        </p:txBody>
      </p:sp>
    </p:spTree>
    <p:extLst>
      <p:ext uri="{BB962C8B-B14F-4D97-AF65-F5344CB8AC3E}">
        <p14:creationId xmlns:p14="http://schemas.microsoft.com/office/powerpoint/2010/main" val="685391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25A0EB-46CE-463E-B213-9CB586E28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Idea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2AFD49-325C-4976-8DDD-8F8866DDC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b="1" dirty="0"/>
              <a:t>Implement Early-Bird Ticket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7C72EA4-305D-4390-BEE2-10CB276F59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051" y="2219688"/>
            <a:ext cx="9763897" cy="3563211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C16628A-01FE-40E2-B86A-EBD6E1CA2F5F}"/>
              </a:ext>
            </a:extLst>
          </p:cNvPr>
          <p:cNvSpPr txBox="1"/>
          <p:nvPr/>
        </p:nvSpPr>
        <p:spPr>
          <a:xfrm>
            <a:off x="1443681" y="5782899"/>
            <a:ext cx="10285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pruning ratio p, length of queue  and threshold  Ɛ are hyperparameters</a:t>
            </a:r>
          </a:p>
          <a:p>
            <a:r>
              <a:rPr lang="en-US" sz="2400" dirty="0"/>
              <a:t>By default Ɛ = 0.1, l</a:t>
            </a:r>
            <a:r>
              <a:rPr lang="zh-TW" altLang="en-US" sz="2400" dirty="0"/>
              <a:t> </a:t>
            </a:r>
            <a:r>
              <a:rPr lang="en-US" altLang="zh-TW" sz="2400" dirty="0"/>
              <a:t>=</a:t>
            </a:r>
            <a:r>
              <a:rPr lang="zh-TW" altLang="en-US" sz="2400" dirty="0"/>
              <a:t> </a:t>
            </a:r>
            <a:r>
              <a:rPr lang="en-US" altLang="zh-TW" sz="2400" dirty="0"/>
              <a:t>5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8560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18D1F7-A3F6-4208-98A5-3C0AA5E41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Idea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71267B-493E-4EE8-8B3C-FC251E27C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 </a:t>
            </a:r>
            <a:r>
              <a:rPr lang="en-US" b="1" dirty="0"/>
              <a:t>mask distance by </a:t>
            </a:r>
            <a:r>
              <a:rPr lang="en-US" altLang="zh-TW" b="1" dirty="0"/>
              <a:t>Hamming Distance</a:t>
            </a:r>
          </a:p>
          <a:p>
            <a:r>
              <a:rPr lang="en-US" dirty="0"/>
              <a:t>Which measuring the </a:t>
            </a:r>
            <a:r>
              <a:rPr lang="en-US" b="1" dirty="0"/>
              <a:t>difference</a:t>
            </a:r>
            <a:r>
              <a:rPr lang="en-US" dirty="0"/>
              <a:t> between 2 masks</a:t>
            </a:r>
          </a:p>
          <a:p>
            <a:r>
              <a:rPr lang="en-US" dirty="0"/>
              <a:t>Examples</a:t>
            </a:r>
          </a:p>
          <a:p>
            <a:pPr marL="0" indent="0">
              <a:buNone/>
            </a:pPr>
            <a:endParaRPr lang="en-US" dirty="0"/>
          </a:p>
          <a:p>
            <a:endParaRPr lang="en-US" b="1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021A097-82BA-4E72-A1C6-04BD8A155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230" y="3429000"/>
            <a:ext cx="4279539" cy="254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455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18D1F7-A3F6-4208-98A5-3C0AA5E41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71267B-493E-4EE8-8B3C-FC251E27C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7524"/>
            <a:ext cx="10515600" cy="4669439"/>
          </a:xfrm>
        </p:spPr>
        <p:txBody>
          <a:bodyPr/>
          <a:lstStyle/>
          <a:p>
            <a:r>
              <a:rPr lang="en-US" dirty="0"/>
              <a:t>Visualize the distance of masks drawn from each epoch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E6D7E9E-5548-4497-B20A-6FF50BD37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955" y="1925358"/>
            <a:ext cx="7776089" cy="383377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33A68D6-EF58-4EFB-BF17-3171B2689D14}"/>
              </a:ext>
            </a:extLst>
          </p:cNvPr>
          <p:cNvSpPr txBox="1"/>
          <p:nvPr/>
        </p:nvSpPr>
        <p:spPr>
          <a:xfrm flipH="1">
            <a:off x="593124" y="5924215"/>
            <a:ext cx="1212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X, Y axis are epochs that masks are drawn from. The </a:t>
            </a:r>
            <a:r>
              <a:rPr lang="en-US" sz="2400" b="1" dirty="0"/>
              <a:t>red lines denote 0.1 in mask distance</a:t>
            </a:r>
          </a:p>
        </p:txBody>
      </p:sp>
    </p:spTree>
    <p:extLst>
      <p:ext uri="{BB962C8B-B14F-4D97-AF65-F5344CB8AC3E}">
        <p14:creationId xmlns:p14="http://schemas.microsoft.com/office/powerpoint/2010/main" val="1448473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A58E-9883-4006-818A-10345ADC2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416"/>
            <a:ext cx="10515600" cy="1325563"/>
          </a:xfrm>
        </p:spPr>
        <p:txBody>
          <a:bodyPr/>
          <a:lstStyle/>
          <a:p>
            <a:r>
              <a:rPr lang="en-US" dirty="0"/>
              <a:t>Validation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80302C30-A13E-42C2-9C9E-E7E377D2E4A0}"/>
                  </a:ext>
                </a:extLst>
              </p:cNvPr>
              <p:cNvSpPr txBox="1"/>
              <p:nvPr/>
            </p:nvSpPr>
            <p:spPr>
              <a:xfrm>
                <a:off x="1189917" y="6176963"/>
                <a:ext cx="490608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𝑵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𝑬𝑩</m:t>
                        </m:r>
                      </m:sub>
                    </m:sSub>
                    <m:r>
                      <a:rPr lang="en-US" sz="24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b="1" dirty="0"/>
                  <a:t>/N = 12.5% -&gt; 19-th epoch</a:t>
                </a:r>
              </a:p>
            </p:txBody>
          </p:sp>
        </mc:Choice>
        <mc:Fallback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80302C30-A13E-42C2-9C9E-E7E377D2E4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9917" y="6176963"/>
                <a:ext cx="4906082" cy="461665"/>
              </a:xfrm>
              <a:prstGeom prst="rect">
                <a:avLst/>
              </a:prstGeom>
              <a:blipFill>
                <a:blip r:embed="rId3"/>
                <a:stretch>
                  <a:fillRect l="-248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C9C57853-5762-4E83-87EA-0E55D9E02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2811"/>
            <a:ext cx="10515600" cy="4694152"/>
          </a:xfrm>
        </p:spPr>
        <p:txBody>
          <a:bodyPr/>
          <a:lstStyle/>
          <a:p>
            <a:r>
              <a:rPr lang="en-US" dirty="0"/>
              <a:t>EB Tickets Emerge &amp; Performance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D4B8156-A3B6-4E51-BB9F-A3FA5D19B4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89" y="1812693"/>
            <a:ext cx="10920620" cy="421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28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A58E-9883-4006-818A-10345ADC2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416"/>
            <a:ext cx="10515600" cy="1325563"/>
          </a:xfrm>
        </p:spPr>
        <p:txBody>
          <a:bodyPr/>
          <a:lstStyle/>
          <a:p>
            <a:r>
              <a:rPr lang="en-US" dirty="0"/>
              <a:t>Validation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80302C30-A13E-42C2-9C9E-E7E377D2E4A0}"/>
                  </a:ext>
                </a:extLst>
              </p:cNvPr>
              <p:cNvSpPr txBox="1"/>
              <p:nvPr/>
            </p:nvSpPr>
            <p:spPr>
              <a:xfrm>
                <a:off x="885372" y="5567633"/>
                <a:ext cx="425503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𝑵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𝑬𝑩</m:t>
                        </m:r>
                      </m:sub>
                    </m:sSub>
                    <m:r>
                      <a:rPr lang="en-US" sz="24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b="1" dirty="0"/>
                  <a:t>/N =  6.25%  -&gt; 10-th epoch</a:t>
                </a:r>
              </a:p>
            </p:txBody>
          </p:sp>
        </mc:Choice>
        <mc:Fallback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80302C30-A13E-42C2-9C9E-E7E377D2E4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372" y="5567633"/>
                <a:ext cx="4255039" cy="461665"/>
              </a:xfrm>
              <a:prstGeom prst="rect">
                <a:avLst/>
              </a:prstGeom>
              <a:blipFill>
                <a:blip r:embed="rId3"/>
                <a:stretch>
                  <a:fillRect l="-287" t="-10526" r="-1433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C9C57853-5762-4E83-87EA-0E55D9E02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2811"/>
            <a:ext cx="10515600" cy="4694152"/>
          </a:xfrm>
        </p:spPr>
        <p:txBody>
          <a:bodyPr/>
          <a:lstStyle/>
          <a:p>
            <a:r>
              <a:rPr lang="en-US" dirty="0"/>
              <a:t>Learning Rate &amp; Performance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B0125B9-CE7B-479F-AEE0-02C0355C81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98745"/>
            <a:ext cx="9906509" cy="3321221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B673FBF0-1608-404C-A32A-B831841288F1}"/>
              </a:ext>
            </a:extLst>
          </p:cNvPr>
          <p:cNvSpPr txBox="1"/>
          <p:nvPr/>
        </p:nvSpPr>
        <p:spPr>
          <a:xfrm>
            <a:off x="10591546" y="3550639"/>
            <a:ext cx="222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Pruning Rate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BC6F980-EA40-410B-BE83-C8A696F31294}"/>
              </a:ext>
            </a:extLst>
          </p:cNvPr>
          <p:cNvSpPr txBox="1"/>
          <p:nvPr/>
        </p:nvSpPr>
        <p:spPr>
          <a:xfrm>
            <a:off x="5347092" y="5561440"/>
            <a:ext cx="65359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[80, 120] means that starting from 0.1, decay to 0.01 at 80-th  epoch and further decay to 0.001 at 120 epoch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54246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A58E-9883-4006-818A-10345ADC2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416"/>
            <a:ext cx="10515600" cy="1325563"/>
          </a:xfrm>
        </p:spPr>
        <p:txBody>
          <a:bodyPr/>
          <a:lstStyle/>
          <a:p>
            <a:r>
              <a:rPr lang="en-US" dirty="0"/>
              <a:t>Validation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C9C57853-5762-4E83-87EA-0E55D9E02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2811"/>
            <a:ext cx="10515600" cy="4694152"/>
          </a:xfrm>
        </p:spPr>
        <p:txBody>
          <a:bodyPr/>
          <a:lstStyle/>
          <a:p>
            <a:r>
              <a:rPr lang="en-US" dirty="0"/>
              <a:t>Learning Rate &amp; Performance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673FBF0-1608-404C-A32A-B831841288F1}"/>
              </a:ext>
            </a:extLst>
          </p:cNvPr>
          <p:cNvSpPr txBox="1"/>
          <p:nvPr/>
        </p:nvSpPr>
        <p:spPr>
          <a:xfrm>
            <a:off x="10591546" y="3550639"/>
            <a:ext cx="222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Pruning Rate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BC6F980-EA40-410B-BE83-C8A696F31294}"/>
              </a:ext>
            </a:extLst>
          </p:cNvPr>
          <p:cNvSpPr txBox="1"/>
          <p:nvPr/>
        </p:nvSpPr>
        <p:spPr>
          <a:xfrm>
            <a:off x="469556" y="5646980"/>
            <a:ext cx="8106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0.5 means that starting from 0.5, decay to 0.01 at 80-th epoch </a:t>
            </a:r>
          </a:p>
          <a:p>
            <a:r>
              <a:rPr lang="en-US" sz="2400" dirty="0"/>
              <a:t>and further decay to 0.001 at 120 epoch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F5F47733-7BC8-4901-AA70-B9AB6D8988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20" y="2207378"/>
            <a:ext cx="10236726" cy="324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286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A58E-9883-4006-818A-10345ADC2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550"/>
            <a:ext cx="10515600" cy="1325563"/>
          </a:xfrm>
        </p:spPr>
        <p:txBody>
          <a:bodyPr/>
          <a:lstStyle/>
          <a:p>
            <a:r>
              <a:rPr lang="en-US" dirty="0"/>
              <a:t>Validation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C9C57853-5762-4E83-87EA-0E55D9E02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6249"/>
            <a:ext cx="10515600" cy="4990714"/>
          </a:xfrm>
        </p:spPr>
        <p:txBody>
          <a:bodyPr/>
          <a:lstStyle/>
          <a:p>
            <a:r>
              <a:rPr lang="en-US" dirty="0"/>
              <a:t>Precision &amp; Performance &amp; Total Training FLOPs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BC6F980-EA40-410B-BE83-C8A696F31294}"/>
              </a:ext>
            </a:extLst>
          </p:cNvPr>
          <p:cNvSpPr txBox="1"/>
          <p:nvPr/>
        </p:nvSpPr>
        <p:spPr>
          <a:xfrm>
            <a:off x="997512" y="5973164"/>
            <a:ext cx="79117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Ticket search in 8 bits </a:t>
            </a:r>
            <a:r>
              <a:rPr lang="en-US" altLang="zh-TW" sz="2400" b="1" dirty="0"/>
              <a:t>+ Retrain in 32 bits full-precision</a:t>
            </a:r>
            <a:endParaRPr lang="en-US" sz="2400" b="1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D478724A-5C63-49E4-BBCB-F2EFDCD7D6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62979"/>
            <a:ext cx="10382784" cy="4121362"/>
          </a:xfrm>
          <a:prstGeom prst="rect">
            <a:avLst/>
          </a:prstGeom>
        </p:spPr>
      </p:pic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EC758FA5-BF91-4A2A-9A67-25CA95C59C0F}"/>
              </a:ext>
            </a:extLst>
          </p:cNvPr>
          <p:cNvSpPr/>
          <p:nvPr/>
        </p:nvSpPr>
        <p:spPr>
          <a:xfrm>
            <a:off x="3918177" y="2883420"/>
            <a:ext cx="1234591" cy="934818"/>
          </a:xfrm>
          <a:prstGeom prst="round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866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A58E-9883-4006-818A-10345ADC2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761"/>
            <a:ext cx="10515600" cy="1325563"/>
          </a:xfrm>
        </p:spPr>
        <p:txBody>
          <a:bodyPr/>
          <a:lstStyle/>
          <a:p>
            <a:r>
              <a:rPr lang="en-US" dirty="0"/>
              <a:t>Validation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C9C57853-5762-4E83-87EA-0E55D9E02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6249"/>
            <a:ext cx="10515600" cy="4990714"/>
          </a:xfrm>
        </p:spPr>
        <p:txBody>
          <a:bodyPr/>
          <a:lstStyle/>
          <a:p>
            <a:r>
              <a:rPr lang="en-US" dirty="0"/>
              <a:t>Precision &amp; Performance &amp; Total Training FLOPs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BC6F980-EA40-410B-BE83-C8A696F31294}"/>
              </a:ext>
            </a:extLst>
          </p:cNvPr>
          <p:cNvSpPr txBox="1"/>
          <p:nvPr/>
        </p:nvSpPr>
        <p:spPr>
          <a:xfrm>
            <a:off x="725663" y="6238888"/>
            <a:ext cx="79117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Ticket search in 8 bits </a:t>
            </a:r>
            <a:r>
              <a:rPr lang="en-US" altLang="zh-TW" sz="2400" b="1" dirty="0"/>
              <a:t>+ Retrain in 32 bits full-precision</a:t>
            </a:r>
            <a:endParaRPr lang="en-US" sz="2400" b="1" dirty="0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EC758FA5-BF91-4A2A-9A67-25CA95C59C0F}"/>
              </a:ext>
            </a:extLst>
          </p:cNvPr>
          <p:cNvSpPr/>
          <p:nvPr/>
        </p:nvSpPr>
        <p:spPr>
          <a:xfrm>
            <a:off x="3918177" y="2883420"/>
            <a:ext cx="1234591" cy="934818"/>
          </a:xfrm>
          <a:prstGeom prst="round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09CF3AB-6907-4DF6-B65F-F4BDBB3AF8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38249"/>
            <a:ext cx="10146958" cy="480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1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A58E-9883-4006-818A-10345ADC2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416"/>
            <a:ext cx="10515600" cy="1325563"/>
          </a:xfrm>
        </p:spPr>
        <p:txBody>
          <a:bodyPr/>
          <a:lstStyle/>
          <a:p>
            <a:r>
              <a:rPr lang="en-US" dirty="0"/>
              <a:t>Experiments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3B61BD8E-9E07-49A5-8337-3DEA1C34B8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346" y="58592"/>
            <a:ext cx="5741344" cy="6700553"/>
          </a:xfrm>
        </p:spPr>
      </p:pic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59199971-26F7-4564-908A-ED3E2D399E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8086495"/>
              </p:ext>
            </p:extLst>
          </p:nvPr>
        </p:nvGraphicFramePr>
        <p:xfrm>
          <a:off x="927185" y="1662979"/>
          <a:ext cx="4052586" cy="2420026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350862">
                  <a:extLst>
                    <a:ext uri="{9D8B030D-6E8A-4147-A177-3AD203B41FA5}">
                      <a16:colId xmlns:a16="http://schemas.microsoft.com/office/drawing/2014/main" val="3498832696"/>
                    </a:ext>
                  </a:extLst>
                </a:gridCol>
                <a:gridCol w="1350862">
                  <a:extLst>
                    <a:ext uri="{9D8B030D-6E8A-4147-A177-3AD203B41FA5}">
                      <a16:colId xmlns:a16="http://schemas.microsoft.com/office/drawing/2014/main" val="2896460193"/>
                    </a:ext>
                  </a:extLst>
                </a:gridCol>
                <a:gridCol w="1350862">
                  <a:extLst>
                    <a:ext uri="{9D8B030D-6E8A-4147-A177-3AD203B41FA5}">
                      <a16:colId xmlns:a16="http://schemas.microsoft.com/office/drawing/2014/main" val="1757819375"/>
                    </a:ext>
                  </a:extLst>
                </a:gridCol>
              </a:tblGrid>
              <a:tr h="508973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Ticket 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Retrain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335007"/>
                  </a:ext>
                </a:extLst>
              </a:tr>
              <a:tr h="508973">
                <a:tc>
                  <a:txBody>
                    <a:bodyPr/>
                    <a:lstStyle/>
                    <a:p>
                      <a:r>
                        <a:rPr lang="en-US" sz="2000" dirty="0"/>
                        <a:t>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8 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32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469584"/>
                  </a:ext>
                </a:extLst>
              </a:tr>
              <a:tr h="508973"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FF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32 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32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556870"/>
                  </a:ext>
                </a:extLst>
              </a:tr>
              <a:tr h="508973">
                <a:tc>
                  <a:txBody>
                    <a:bodyPr/>
                    <a:lstStyle/>
                    <a:p>
                      <a:r>
                        <a:rPr lang="en-US" sz="2000" dirty="0"/>
                        <a:t>Re-</a:t>
                      </a:r>
                      <a:r>
                        <a:rPr lang="en-US" sz="2000" dirty="0" err="1"/>
                        <a:t>init</a:t>
                      </a:r>
                      <a:endParaRPr lang="en-US" sz="2000" dirty="0"/>
                    </a:p>
                  </a:txBody>
                  <a:tcPr>
                    <a:solidFill>
                      <a:schemeClr val="accent2">
                        <a:alpha val="2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sz="2000" dirty="0"/>
                        <a:t>Retrain from a new random initialization</a:t>
                      </a:r>
                    </a:p>
                  </a:txBody>
                  <a:tcPr>
                    <a:solidFill>
                      <a:schemeClr val="accent2">
                        <a:alpha val="2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1408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73083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A225D1-FD93-4841-9902-CCB98F54A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Conclusion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FE65FF-7507-41C6-A8D7-1776843D8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The pruning result has been determined in very early stage</a:t>
            </a:r>
          </a:p>
          <a:p>
            <a:r>
              <a:rPr lang="en-US" dirty="0"/>
              <a:t>The precision of weight doesn’t matter</a:t>
            </a:r>
          </a:p>
          <a:p>
            <a:r>
              <a:rPr lang="en-US" dirty="0"/>
              <a:t>It seems that retraining </a:t>
            </a:r>
            <a:r>
              <a:rPr lang="en-US" b="1" dirty="0"/>
              <a:t>from random initialization doesn’t hurt the performance of EB ticket</a:t>
            </a:r>
          </a:p>
          <a:p>
            <a:r>
              <a:rPr lang="en-US" dirty="0"/>
              <a:t>The learning rate used here is </a:t>
            </a:r>
            <a:r>
              <a:rPr lang="en-US" b="1" dirty="0"/>
              <a:t>much larger </a:t>
            </a:r>
            <a:r>
              <a:rPr lang="en-US" dirty="0"/>
              <a:t>than lottery tickets</a:t>
            </a:r>
          </a:p>
        </p:txBody>
      </p:sp>
    </p:spTree>
    <p:extLst>
      <p:ext uri="{BB962C8B-B14F-4D97-AF65-F5344CB8AC3E}">
        <p14:creationId xmlns:p14="http://schemas.microsoft.com/office/powerpoint/2010/main" val="3014601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Motivation</a:t>
            </a:r>
            <a:endParaRPr dirty="0"/>
          </a:p>
        </p:txBody>
      </p:sp>
      <p:sp>
        <p:nvSpPr>
          <p:cNvPr id="106" name="Google Shape;106;p15"/>
          <p:cNvSpPr txBox="1">
            <a:spLocks noGrp="1"/>
          </p:cNvSpPr>
          <p:nvPr>
            <p:ph type="body" idx="1"/>
          </p:nvPr>
        </p:nvSpPr>
        <p:spPr>
          <a:xfrm>
            <a:off x="1981200" y="1600201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42900">
              <a:spcBef>
                <a:spcPts val="0"/>
              </a:spcBef>
              <a:buSzPts val="3200"/>
            </a:pPr>
            <a:r>
              <a:rPr lang="en-US" dirty="0"/>
              <a:t>Lottery Hypothesis claim that exist a smaller and outperform network </a:t>
            </a:r>
          </a:p>
          <a:p>
            <a:pPr marL="342900">
              <a:spcBef>
                <a:spcPts val="0"/>
              </a:spcBef>
              <a:buSzPts val="3200"/>
            </a:pPr>
            <a:r>
              <a:rPr lang="en-US" dirty="0"/>
              <a:t>Iterative pruning costs time</a:t>
            </a:r>
          </a:p>
          <a:p>
            <a:pPr marL="342900">
              <a:spcBef>
                <a:spcPts val="0"/>
              </a:spcBef>
              <a:buSzPts val="3200"/>
            </a:pPr>
            <a:r>
              <a:rPr lang="en-US" dirty="0"/>
              <a:t>It seems that lottery ticket fail while large learning rate</a:t>
            </a:r>
          </a:p>
          <a:p>
            <a:pPr marL="342900">
              <a:spcBef>
                <a:spcPts val="0"/>
              </a:spcBef>
              <a:buSzPts val="3200"/>
            </a:pPr>
            <a:endParaRPr lang="en-US" dirty="0"/>
          </a:p>
          <a:p>
            <a:pPr marL="342900">
              <a:spcBef>
                <a:spcPts val="0"/>
              </a:spcBef>
              <a:buSzPts val="3200"/>
            </a:pPr>
            <a:endParaRPr lang="en-US" dirty="0"/>
          </a:p>
        </p:txBody>
      </p:sp>
      <p:sp>
        <p:nvSpPr>
          <p:cNvPr id="107" name="Google Shape;107;p15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4159AC-510F-41B1-AEDB-0FD4D2378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34CD2D27-0418-4775-ABA3-159917B9D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698" y="2972401"/>
            <a:ext cx="10515600" cy="1325563"/>
          </a:xfrm>
        </p:spPr>
        <p:txBody>
          <a:bodyPr/>
          <a:lstStyle/>
          <a:p>
            <a:r>
              <a:rPr lang="en-US" dirty="0"/>
              <a:t>Learning Rate Matters </a:t>
            </a:r>
          </a:p>
        </p:txBody>
      </p:sp>
    </p:spTree>
    <p:extLst>
      <p:ext uri="{BB962C8B-B14F-4D97-AF65-F5344CB8AC3E}">
        <p14:creationId xmlns:p14="http://schemas.microsoft.com/office/powerpoint/2010/main" val="35675087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9;p13">
            <a:extLst>
              <a:ext uri="{FF2B5EF4-FFF2-40B4-BE49-F238E27FC236}">
                <a16:creationId xmlns:a16="http://schemas.microsoft.com/office/drawing/2014/main" id="{1CBA37B1-7F3E-4233-88EE-F0FD903D6B15}"/>
              </a:ext>
            </a:extLst>
          </p:cNvPr>
          <p:cNvSpPr txBox="1">
            <a:spLocks/>
          </p:cNvSpPr>
          <p:nvPr/>
        </p:nvSpPr>
        <p:spPr>
          <a:xfrm>
            <a:off x="816429" y="1122363"/>
            <a:ext cx="10140041" cy="31273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SzPts val="3959"/>
            </a:pPr>
            <a:r>
              <a:rPr lang="en-US" sz="4000" b="1" i="1" dirty="0"/>
              <a:t>Rethinking the value of network pruning</a:t>
            </a:r>
            <a:endParaRPr lang="en-US" sz="3959" b="1" dirty="0"/>
          </a:p>
        </p:txBody>
      </p:sp>
      <p:sp>
        <p:nvSpPr>
          <p:cNvPr id="8" name="Google Shape;90;p13">
            <a:extLst>
              <a:ext uri="{FF2B5EF4-FFF2-40B4-BE49-F238E27FC236}">
                <a16:creationId xmlns:a16="http://schemas.microsoft.com/office/drawing/2014/main" id="{547A458B-5915-4A80-83EB-C55BB2F3CA88}"/>
              </a:ext>
            </a:extLst>
          </p:cNvPr>
          <p:cNvSpPr txBox="1"/>
          <p:nvPr/>
        </p:nvSpPr>
        <p:spPr>
          <a:xfrm>
            <a:off x="2895600" y="3781686"/>
            <a:ext cx="6400800" cy="936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None/>
            </a:pPr>
            <a:r>
              <a:rPr lang="en-US" sz="296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ICLR 2019</a:t>
            </a:r>
            <a:endParaRPr lang="en-US" sz="296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None/>
            </a:pPr>
            <a:r>
              <a:rPr lang="en-US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Citation count: 263</a:t>
            </a:r>
            <a:endParaRPr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FA4EA01-0614-4498-90C5-8E8F7D54F35D}"/>
              </a:ext>
            </a:extLst>
          </p:cNvPr>
          <p:cNvSpPr/>
          <p:nvPr/>
        </p:nvSpPr>
        <p:spPr>
          <a:xfrm>
            <a:off x="816429" y="5151608"/>
            <a:ext cx="101400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Zhuang Liu, </a:t>
            </a:r>
            <a:r>
              <a:rPr lang="en-US" sz="2000" dirty="0" err="1"/>
              <a:t>Mingjie</a:t>
            </a:r>
            <a:r>
              <a:rPr lang="en-US" sz="2000" dirty="0"/>
              <a:t> Sun, </a:t>
            </a:r>
            <a:r>
              <a:rPr lang="en-US" sz="2000" dirty="0" err="1"/>
              <a:t>Tinghui</a:t>
            </a:r>
            <a:r>
              <a:rPr lang="en-US" sz="2000" dirty="0"/>
              <a:t> Zhou, Gao Huang, Trevor Darrell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168877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848DD8-31E8-4393-928E-EE17EDE9C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5257800" cy="4486274"/>
          </a:xfrm>
        </p:spPr>
        <p:txBody>
          <a:bodyPr>
            <a:normAutofit/>
          </a:bodyPr>
          <a:lstStyle/>
          <a:p>
            <a:r>
              <a:rPr lang="en-US" b="1" dirty="0"/>
              <a:t>Structured Pruning:</a:t>
            </a:r>
          </a:p>
          <a:p>
            <a:pPr marL="0" indent="0">
              <a:buNone/>
            </a:pPr>
            <a:r>
              <a:rPr lang="en-US" b="1" dirty="0"/>
              <a:t>Predefine p%</a:t>
            </a:r>
            <a:r>
              <a:rPr lang="en-US" dirty="0"/>
              <a:t> pruning rate(pruned nodes / all nodes) for each layers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Unstructured Pruning:</a:t>
            </a:r>
          </a:p>
          <a:p>
            <a:pPr marL="0" indent="0">
              <a:buNone/>
            </a:pPr>
            <a:r>
              <a:rPr lang="en-US" b="1" dirty="0"/>
              <a:t>Prune with different pruning rate</a:t>
            </a:r>
            <a:r>
              <a:rPr lang="en-US" dirty="0"/>
              <a:t>(</a:t>
            </a:r>
            <a:r>
              <a:rPr lang="en-US" b="1" dirty="0"/>
              <a:t>for each layers</a:t>
            </a:r>
            <a:r>
              <a:rPr lang="en-US" dirty="0"/>
              <a:t> automatically</a:t>
            </a:r>
          </a:p>
          <a:p>
            <a:pPr marL="0" indent="0">
              <a:buNone/>
            </a:pPr>
            <a:r>
              <a:rPr lang="en-US" b="1" dirty="0"/>
              <a:t>(Lottery Ticket)</a:t>
            </a:r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877A2109-4C34-43B6-A060-97E72976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Pruning &amp; Unstructured Pruning</a:t>
            </a:r>
          </a:p>
        </p:txBody>
      </p:sp>
      <p:pic>
        <p:nvPicPr>
          <p:cNvPr id="7" name="內容版面配置區 4">
            <a:extLst>
              <a:ext uri="{FF2B5EF4-FFF2-40B4-BE49-F238E27FC236}">
                <a16:creationId xmlns:a16="http://schemas.microsoft.com/office/drawing/2014/main" id="{F02062D5-DC03-4DB3-A854-8FCCD1060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266" y="1322173"/>
            <a:ext cx="4961078" cy="517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9426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7078A8-5800-45A8-BF38-A56FF76A4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Settings of Experiment on Lottery Ticket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382E362-61B9-4495-8A19-86C775F51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Compare the result of </a:t>
            </a:r>
            <a:r>
              <a:rPr lang="en-US" b="1" dirty="0"/>
              <a:t>structured pruning method</a:t>
            </a:r>
            <a:r>
              <a:rPr lang="en-US" dirty="0"/>
              <a:t>, despite for Lottery Ticket only evaluates on unstructured pruning.</a:t>
            </a:r>
          </a:p>
          <a:p>
            <a:r>
              <a:rPr lang="en-US" dirty="0"/>
              <a:t>Relatively large modern models VGG16, ResNet50 used in the original pruning method than Lottery Ticket</a:t>
            </a:r>
          </a:p>
          <a:p>
            <a:r>
              <a:rPr lang="en-US" dirty="0"/>
              <a:t>Use momentum SGD with a </a:t>
            </a:r>
            <a:r>
              <a:rPr lang="en-US" b="1" dirty="0"/>
              <a:t>large initial learning rate (0.1)</a:t>
            </a:r>
            <a:r>
              <a:rPr lang="en-US" dirty="0"/>
              <a:t>, while Lottery Ticket only use much smaller ones</a:t>
            </a:r>
          </a:p>
          <a:p>
            <a:r>
              <a:rPr lang="en-US" dirty="0"/>
              <a:t>Include the large-scale </a:t>
            </a:r>
            <a:r>
              <a:rPr lang="en-US" b="1" dirty="0"/>
              <a:t>ImageNet dataset </a:t>
            </a:r>
            <a:r>
              <a:rPr lang="en-US" dirty="0"/>
              <a:t>while Lottery Ticket only considers MNIST and CIFAR</a:t>
            </a:r>
          </a:p>
        </p:txBody>
      </p:sp>
    </p:spTree>
    <p:extLst>
      <p:ext uri="{BB962C8B-B14F-4D97-AF65-F5344CB8AC3E}">
        <p14:creationId xmlns:p14="http://schemas.microsoft.com/office/powerpoint/2010/main" val="1491200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8E10DB-8A96-4FA2-A1D7-8FBE6EF50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9145"/>
            <a:ext cx="10515600" cy="1325563"/>
          </a:xfrm>
        </p:spPr>
        <p:txBody>
          <a:bodyPr/>
          <a:lstStyle/>
          <a:p>
            <a:r>
              <a:rPr lang="en-US" dirty="0"/>
              <a:t>Unstructured Pruning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94B0B45-E215-48BE-B28D-EDBD43DBF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721" y="662888"/>
            <a:ext cx="6329279" cy="5428994"/>
          </a:xfr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EB887DF7-4942-491B-BF28-790012A44883}"/>
              </a:ext>
            </a:extLst>
          </p:cNvPr>
          <p:cNvSpPr txBox="1"/>
          <p:nvPr/>
        </p:nvSpPr>
        <p:spPr>
          <a:xfrm flipH="1">
            <a:off x="512112" y="1597206"/>
            <a:ext cx="55378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With large learning rate, performance of random initialization and lottery ticket are close</a:t>
            </a:r>
          </a:p>
          <a:p>
            <a:endParaRPr lang="en-US" sz="2800" dirty="0"/>
          </a:p>
          <a:p>
            <a:r>
              <a:rPr lang="en-US" sz="2800" dirty="0"/>
              <a:t>2. Using the original initialization as in Lottery Ticket only </a:t>
            </a:r>
            <a:r>
              <a:rPr lang="en-US" sz="2800" b="1" dirty="0"/>
              <a:t>provides advantage over random initialization with small initial learning rate 0.01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299A1688-9467-4280-8148-BA4075E2DFA5}"/>
              </a:ext>
            </a:extLst>
          </p:cNvPr>
          <p:cNvSpPr/>
          <p:nvPr/>
        </p:nvSpPr>
        <p:spPr>
          <a:xfrm>
            <a:off x="8121729" y="881837"/>
            <a:ext cx="765034" cy="1603732"/>
          </a:xfrm>
          <a:prstGeom prst="round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2947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8E10DB-8A96-4FA2-A1D7-8FBE6EF50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9145"/>
            <a:ext cx="10515600" cy="1325563"/>
          </a:xfrm>
        </p:spPr>
        <p:txBody>
          <a:bodyPr/>
          <a:lstStyle/>
          <a:p>
            <a:r>
              <a:rPr lang="en-US" dirty="0"/>
              <a:t>Unstructured Pruning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B887DF7-4942-491B-BF28-790012A44883}"/>
              </a:ext>
            </a:extLst>
          </p:cNvPr>
          <p:cNvSpPr txBox="1"/>
          <p:nvPr/>
        </p:nvSpPr>
        <p:spPr>
          <a:xfrm flipH="1">
            <a:off x="405691" y="1597206"/>
            <a:ext cx="55378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With large learning rate, performance of random initialization and lottery ticket are close</a:t>
            </a:r>
          </a:p>
          <a:p>
            <a:endParaRPr lang="en-US" sz="2800" dirty="0"/>
          </a:p>
          <a:p>
            <a:r>
              <a:rPr lang="en-US" sz="2800" dirty="0"/>
              <a:t>2. Using the original initialization as in Lottery Ticket only </a:t>
            </a:r>
            <a:r>
              <a:rPr lang="en-US" sz="2800" b="1" dirty="0"/>
              <a:t>provides advantage over random initialization with small initial learning rate 0.01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BB458323-ACE7-4240-9914-74332B4AFF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430" y="736326"/>
            <a:ext cx="6318570" cy="5385348"/>
          </a:xfrm>
        </p:spPr>
      </p:pic>
    </p:spTree>
    <p:extLst>
      <p:ext uri="{BB962C8B-B14F-4D97-AF65-F5344CB8AC3E}">
        <p14:creationId xmlns:p14="http://schemas.microsoft.com/office/powerpoint/2010/main" val="4135373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8E10DB-8A96-4FA2-A1D7-8FBE6EF50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9145"/>
            <a:ext cx="10515600" cy="1325563"/>
          </a:xfrm>
        </p:spPr>
        <p:txBody>
          <a:bodyPr/>
          <a:lstStyle/>
          <a:p>
            <a:r>
              <a:rPr lang="en-US" dirty="0"/>
              <a:t>Structured Pruning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B887DF7-4942-491B-BF28-790012A44883}"/>
              </a:ext>
            </a:extLst>
          </p:cNvPr>
          <p:cNvSpPr txBox="1"/>
          <p:nvPr/>
        </p:nvSpPr>
        <p:spPr>
          <a:xfrm flipH="1">
            <a:off x="492188" y="2483914"/>
            <a:ext cx="347433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structured pruning, Lottery Ticket </a:t>
            </a:r>
            <a:r>
              <a:rPr lang="en-US" sz="2800" b="1" dirty="0"/>
              <a:t>doesn’t outperform random initialization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9DDB7D3D-4921-4F96-BD4C-A5BA3A05AD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3418" y="1196418"/>
            <a:ext cx="8338582" cy="4616203"/>
          </a:xfr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CAB68962-38F7-4B61-A7B4-D73E61E2DD9F}"/>
              </a:ext>
            </a:extLst>
          </p:cNvPr>
          <p:cNvSpPr/>
          <p:nvPr/>
        </p:nvSpPr>
        <p:spPr>
          <a:xfrm>
            <a:off x="10273613" y="1196418"/>
            <a:ext cx="1198606" cy="3610360"/>
          </a:xfrm>
          <a:prstGeom prst="round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255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8E10DB-8A96-4FA2-A1D7-8FBE6EF50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9145"/>
            <a:ext cx="10515600" cy="1325563"/>
          </a:xfrm>
        </p:spPr>
        <p:txBody>
          <a:bodyPr/>
          <a:lstStyle/>
          <a:p>
            <a:r>
              <a:rPr lang="en-US" dirty="0"/>
              <a:t>Confirm by Lottery Hypothesis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B887DF7-4942-491B-BF28-790012A44883}"/>
              </a:ext>
            </a:extLst>
          </p:cNvPr>
          <p:cNvSpPr txBox="1"/>
          <p:nvPr/>
        </p:nvSpPr>
        <p:spPr>
          <a:xfrm flipH="1">
            <a:off x="442759" y="1046762"/>
            <a:ext cx="115680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Doesn’t outperform but the pattern still emerge</a:t>
            </a:r>
          </a:p>
          <a:p>
            <a:r>
              <a:rPr lang="en-US" sz="2800" dirty="0"/>
              <a:t>2. Training VGG-19 with warmup (k = 10000) improves the test accuracy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C5E8EDAA-2F1F-42E7-A646-87FE01FA89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79" y="2805322"/>
            <a:ext cx="10515600" cy="3479338"/>
          </a:xfr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3F717ABC-2E5E-4496-B6DA-16C74101629F}"/>
              </a:ext>
            </a:extLst>
          </p:cNvPr>
          <p:cNvSpPr txBox="1"/>
          <p:nvPr/>
        </p:nvSpPr>
        <p:spPr>
          <a:xfrm>
            <a:off x="442759" y="2033763"/>
            <a:ext cx="2854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Learning Rate 0.1</a:t>
            </a:r>
          </a:p>
        </p:txBody>
      </p:sp>
    </p:spTree>
    <p:extLst>
      <p:ext uri="{BB962C8B-B14F-4D97-AF65-F5344CB8AC3E}">
        <p14:creationId xmlns:p14="http://schemas.microsoft.com/office/powerpoint/2010/main" val="3555448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5480B8-0D4E-4FBB-AF1D-715F9EE56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4812"/>
            <a:ext cx="10515600" cy="944692"/>
          </a:xfrm>
        </p:spPr>
        <p:txBody>
          <a:bodyPr>
            <a:normAutofit/>
          </a:bodyPr>
          <a:lstStyle/>
          <a:p>
            <a:r>
              <a:rPr lang="en-US" sz="3600" dirty="0"/>
              <a:t>Hypothesis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3B8B21-0FE9-448C-AA55-51D97F1C4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5491"/>
            <a:ext cx="10515600" cy="3631471"/>
          </a:xfrm>
        </p:spPr>
        <p:txBody>
          <a:bodyPr/>
          <a:lstStyle/>
          <a:p>
            <a:r>
              <a:rPr lang="en-US" dirty="0"/>
              <a:t>Highly overparameterized networks can be pruned, reinitialized, and retrained successfully</a:t>
            </a:r>
          </a:p>
          <a:p>
            <a:r>
              <a:rPr lang="en-US" dirty="0"/>
              <a:t>Less severely </a:t>
            </a:r>
            <a:r>
              <a:rPr lang="en-US" dirty="0" err="1"/>
              <a:t>overparamterized</a:t>
            </a:r>
            <a:r>
              <a:rPr lang="en-US" dirty="0"/>
              <a:t> networks only maintain accuracy with fortuitous initialization.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B33D6C6D-CC58-49ED-BFD7-C752B3F1E2AD}"/>
              </a:ext>
            </a:extLst>
          </p:cNvPr>
          <p:cNvSpPr txBox="1">
            <a:spLocks/>
          </p:cNvSpPr>
          <p:nvPr/>
        </p:nvSpPr>
        <p:spPr>
          <a:xfrm>
            <a:off x="838200" y="1842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Confirm by Lottery Hypothesis</a:t>
            </a:r>
          </a:p>
        </p:txBody>
      </p:sp>
    </p:spTree>
    <p:extLst>
      <p:ext uri="{BB962C8B-B14F-4D97-AF65-F5344CB8AC3E}">
        <p14:creationId xmlns:p14="http://schemas.microsoft.com/office/powerpoint/2010/main" val="2728309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A225D1-FD93-4841-9902-CCB98F54A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Conclusion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FE65FF-7507-41C6-A8D7-1776843D8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01865" cy="4351338"/>
          </a:xfrm>
        </p:spPr>
        <p:txBody>
          <a:bodyPr/>
          <a:lstStyle/>
          <a:p>
            <a:r>
              <a:rPr lang="en-US" dirty="0"/>
              <a:t>The lottery ticket</a:t>
            </a:r>
            <a:r>
              <a:rPr lang="en-US" b="1" dirty="0"/>
              <a:t> only brings improvement in the case of unstructured pruning, with small initial learning rate</a:t>
            </a:r>
            <a:r>
              <a:rPr lang="en-US" dirty="0"/>
              <a:t>, but this small learning rate yields inferior accuracy compared with the widely-used large learning rate.</a:t>
            </a:r>
          </a:p>
          <a:p>
            <a:r>
              <a:rPr lang="en-US" dirty="0"/>
              <a:t>For structured pruning, training the small target model from</a:t>
            </a:r>
            <a:r>
              <a:rPr lang="en-US" b="1" dirty="0"/>
              <a:t> random initialization can achieve the same performance of unpruned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673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31C1E2-318C-4C80-8F53-B7D842177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DED527F-9C47-4FFF-911A-81CDE57D5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Lottery Hypothesis</a:t>
            </a:r>
          </a:p>
          <a:p>
            <a:r>
              <a:rPr lang="en-US" dirty="0"/>
              <a:t>The limit of lottery hypothesis</a:t>
            </a:r>
          </a:p>
        </p:txBody>
      </p:sp>
    </p:spTree>
    <p:extLst>
      <p:ext uri="{BB962C8B-B14F-4D97-AF65-F5344CB8AC3E}">
        <p14:creationId xmlns:p14="http://schemas.microsoft.com/office/powerpoint/2010/main" val="15917616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4159AC-510F-41B1-AEDB-0FD4D2378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34CD2D27-0418-4775-ABA3-159917B9D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698" y="2972401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6000" dirty="0"/>
              <a:t>End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7764939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82DE2C-5BD6-4372-925D-EAC162D3E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4645"/>
            <a:ext cx="10515600" cy="1325563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848DD8-31E8-4393-928E-EE17EDE9C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b="1" i="1" dirty="0"/>
              <a:t>Rethinking the value of network pruning(Liu et al. ICLR 2019)</a:t>
            </a:r>
            <a:r>
              <a:rPr lang="en-US" i="1" dirty="0"/>
              <a:t>. </a:t>
            </a:r>
          </a:p>
          <a:p>
            <a:r>
              <a:rPr lang="en-US" i="1" dirty="0"/>
              <a:t>They found </a:t>
            </a:r>
            <a:r>
              <a:rPr lang="en-US" dirty="0"/>
              <a:t>the winning </a:t>
            </a:r>
            <a:r>
              <a:rPr lang="en-US" b="1" dirty="0"/>
              <a:t>ticket only brings improvement in the case of unstructured pruning, with small initial learning rate</a:t>
            </a:r>
            <a:r>
              <a:rPr lang="en-US" dirty="0"/>
              <a:t>, but this small learning rate </a:t>
            </a:r>
            <a:r>
              <a:rPr lang="en-US" b="1" dirty="0"/>
              <a:t>yields inferior accuracy compared with the widely-used large learning rate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779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82DE2C-5BD6-4372-925D-EAC162D3E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848DD8-31E8-4393-928E-EE17EDE9C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27920" cy="3841016"/>
          </a:xfrm>
        </p:spPr>
        <p:txBody>
          <a:bodyPr/>
          <a:lstStyle/>
          <a:p>
            <a:r>
              <a:rPr lang="en-US" dirty="0"/>
              <a:t>Lottery Hypothesis</a:t>
            </a:r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96B2C647-2C6F-464A-9107-57CE19791FE0}"/>
                  </a:ext>
                </a:extLst>
              </p:cNvPr>
              <p:cNvSpPr txBox="1"/>
              <p:nvPr/>
            </p:nvSpPr>
            <p:spPr>
              <a:xfrm>
                <a:off x="1025198" y="2273937"/>
                <a:ext cx="8930640" cy="31361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A neural network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400" dirty="0"/>
                  <a:t> with initial parameters θ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/>
                  <a:t> 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r>
                  <a:rPr lang="en-US" sz="2400" dirty="0"/>
                  <a:t>. When optimizing with SGD , it reaches minimum validation loss l at iteration j with test accuracy a . In addition, consider training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   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/>
                  <a:t> with a mask m ∈ {0, 1} and optimizing with SGD on the same training set, it reaches minimum validation loss l’ at iteration j’ with test accuracy a’.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The lottery ticket hypothesis predicts that </a:t>
                </a:r>
                <a:r>
                  <a:rPr lang="en-US" sz="2400" b="1" dirty="0"/>
                  <a:t>∃ m for which j’ 0 ≤ j, a’  ≥ a 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𝒎</m:t>
                            </m:r>
                          </m:e>
                        </m:d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sz="2400" b="1" dirty="0"/>
                  <a:t> &lt; |θ| (fewer parameters).</a:t>
                </a:r>
              </a:p>
            </p:txBody>
          </p:sp>
        </mc:Choice>
        <mc:Fallback xmlns=""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96B2C647-2C6F-464A-9107-57CE19791F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5198" y="2273937"/>
                <a:ext cx="8930640" cy="3136180"/>
              </a:xfrm>
              <a:prstGeom prst="rect">
                <a:avLst/>
              </a:prstGeom>
              <a:blipFill>
                <a:blip r:embed="rId3"/>
                <a:stretch>
                  <a:fillRect l="-1024" t="-1946" r="-1570" b="-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圖片 5">
            <a:extLst>
              <a:ext uri="{FF2B5EF4-FFF2-40B4-BE49-F238E27FC236}">
                <a16:creationId xmlns:a16="http://schemas.microsoft.com/office/drawing/2014/main" id="{FB575918-5F09-4987-848D-CA8003EDB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3163" y="3054329"/>
            <a:ext cx="347761" cy="31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71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82DE2C-5BD6-4372-925D-EAC162D3E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4645"/>
            <a:ext cx="10515600" cy="1325563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A9848DD8-31E8-4393-928E-EE17EDE9C57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Random Initialize</a:t>
                </a:r>
              </a:p>
              <a:p>
                <a:pPr marL="0" indent="0">
                  <a:buNone/>
                </a:pPr>
                <a:r>
                  <a:rPr lang="en-US" dirty="0"/>
                  <a:t>With randomly reinitialization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    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where θ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r>
                  <a:rPr lang="en-US" dirty="0"/>
                  <a:t>) winning tickets </a:t>
                </a:r>
                <a:r>
                  <a:rPr lang="en-US" b="1" dirty="0"/>
                  <a:t>no longer match the performance of the original network</a:t>
                </a:r>
              </a:p>
              <a:p>
                <a:r>
                  <a:rPr lang="en-US" dirty="0"/>
                  <a:t>However, refer to </a:t>
                </a:r>
                <a:r>
                  <a:rPr lang="en-US" b="1" i="1" dirty="0"/>
                  <a:t>Rethinking the value of network pruning(Liu et al. ICLR 2019), </a:t>
                </a:r>
                <a:r>
                  <a:rPr lang="en-US" dirty="0"/>
                  <a:t>they</a:t>
                </a:r>
                <a:r>
                  <a:rPr lang="en-US" b="1" i="1" dirty="0"/>
                  <a:t> </a:t>
                </a:r>
                <a:r>
                  <a:rPr lang="en-US" dirty="0"/>
                  <a:t>seemingly find a result contradict with it. I will show it later.</a:t>
                </a: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A9848DD8-31E8-4393-928E-EE17EDE9C57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>
                <a:blip r:embed="rId3"/>
                <a:stretch>
                  <a:fillRect l="-1217" t="-2241" r="-2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圖片 9">
            <a:extLst>
              <a:ext uri="{FF2B5EF4-FFF2-40B4-BE49-F238E27FC236}">
                <a16:creationId xmlns:a16="http://schemas.microsoft.com/office/drawing/2014/main" id="{6DDB0E88-7880-4D99-B78B-3CB7DC3B4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8239" y="2411778"/>
            <a:ext cx="347761" cy="31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88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886D8D-8683-4B03-A9A4-C6CE61D78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4159AC-510F-41B1-AEDB-0FD4D2378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there a more efficient training framework to get the lottery?</a:t>
            </a:r>
          </a:p>
        </p:txBody>
      </p:sp>
    </p:spTree>
    <p:extLst>
      <p:ext uri="{BB962C8B-B14F-4D97-AF65-F5344CB8AC3E}">
        <p14:creationId xmlns:p14="http://schemas.microsoft.com/office/powerpoint/2010/main" val="213304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CFB2D3-8781-458D-9AAE-EBD9E16EB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Early-Bird Ticket Algorithm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3EA85D7-3E01-4600-8388-15783F7A3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94" y="1690688"/>
            <a:ext cx="7767395" cy="4351338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8504310D-7EDA-468F-9431-7E10F8AEE78A}"/>
                  </a:ext>
                </a:extLst>
              </p:cNvPr>
              <p:cNvSpPr txBox="1"/>
              <p:nvPr/>
            </p:nvSpPr>
            <p:spPr>
              <a:xfrm>
                <a:off x="8297562" y="1881198"/>
                <a:ext cx="3894438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e>
                      <m:sub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𝑬𝑩</m:t>
                        </m:r>
                      </m:sub>
                    </m:sSub>
                  </m:oMath>
                </a14:m>
                <a:r>
                  <a:rPr lang="en-US" sz="2800" b="1" dirty="0"/>
                  <a:t>/N = 12.5%, 6.25% </a:t>
                </a:r>
              </a:p>
              <a:p>
                <a:r>
                  <a:rPr lang="en-US" sz="2800" dirty="0"/>
                  <a:t>in the experiments</a:t>
                </a:r>
              </a:p>
              <a:p>
                <a:r>
                  <a:rPr lang="en-US" sz="2800" dirty="0"/>
                  <a:t>(Figure1, Table 1)</a:t>
                </a:r>
              </a:p>
              <a:p>
                <a:endParaRPr lang="en-US" sz="2800" dirty="0"/>
              </a:p>
              <a:p>
                <a:r>
                  <a:rPr lang="en-US" sz="2800" dirty="0"/>
                  <a:t>Propose a new method to measure pruned network(mask *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800" dirty="0"/>
                  <a:t>), </a:t>
                </a:r>
                <a:r>
                  <a:rPr lang="en-US" sz="2800" dirty="0" err="1"/>
                  <a:t>s.t.</a:t>
                </a:r>
                <a:r>
                  <a:rPr lang="en-US" sz="2800" dirty="0"/>
                  <a:t> the ticket search can be early stopped</a:t>
                </a:r>
              </a:p>
            </p:txBody>
          </p:sp>
        </mc:Choice>
        <mc:Fallback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8504310D-7EDA-468F-9431-7E10F8AEE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7562" y="1881198"/>
                <a:ext cx="3894438" cy="3970318"/>
              </a:xfrm>
              <a:prstGeom prst="rect">
                <a:avLst/>
              </a:prstGeom>
              <a:blipFill>
                <a:blip r:embed="rId4"/>
                <a:stretch>
                  <a:fillRect l="-3130" t="-1536" b="-35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5721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A225D1-FD93-4841-9902-CCB98F54A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FE65FF-7507-41C6-A8D7-1776843D8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Idea</a:t>
            </a:r>
          </a:p>
          <a:p>
            <a:r>
              <a:rPr lang="en-US" dirty="0"/>
              <a:t>Validation</a:t>
            </a:r>
          </a:p>
          <a:p>
            <a:r>
              <a:rPr lang="en-US" dirty="0"/>
              <a:t>Efficient Early-Bird Training &amp; Experiments</a:t>
            </a:r>
          </a:p>
          <a:p>
            <a:r>
              <a:rPr lang="en-US" dirty="0"/>
              <a:t>Comparing with Lottery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385318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25A0EB-46CE-463E-B213-9CB586E28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Idea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2AFD49-325C-4976-8DDD-8F8866DDC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b="1" dirty="0"/>
              <a:t>Early-Bird Ticket Hypothesis</a:t>
            </a:r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4979DC70-8D19-42EC-B434-84E4D426524D}"/>
                  </a:ext>
                </a:extLst>
              </p:cNvPr>
              <p:cNvSpPr/>
              <p:nvPr/>
            </p:nvSpPr>
            <p:spPr>
              <a:xfrm>
                <a:off x="1021492" y="2380380"/>
                <a:ext cx="11026346" cy="37856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/>
                  <a:t>Consider a dense, randomly-initialized network f(x; θ), f reaches a minimum validation loss floss at the </a:t>
                </a:r>
                <a:r>
                  <a:rPr lang="en-US" sz="2400" dirty="0" err="1"/>
                  <a:t>i-th</a:t>
                </a:r>
                <a:r>
                  <a:rPr lang="en-US" sz="2400" dirty="0"/>
                  <a:t> iteration with a test accuracy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𝑎𝑐𝑐</m:t>
                        </m:r>
                      </m:sub>
                    </m:sSub>
                  </m:oMath>
                </a14:m>
                <a:r>
                  <a:rPr lang="en-US" sz="2400" dirty="0"/>
                  <a:t>, when optimized with SGD on a training set.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In addition, consider subnetworks f(x; m ⊙ θ) with a mask m ∈ {0, 1}. When being optimized with SGD on the same training set, f(x; m ⊙ θ) reach loss f′ loss at the </a:t>
                </a:r>
                <a:r>
                  <a:rPr lang="en-US" sz="2400" dirty="0" err="1"/>
                  <a:t>i</a:t>
                </a:r>
                <a:r>
                  <a:rPr lang="en-US" sz="2400" dirty="0"/>
                  <a:t>′-</a:t>
                </a:r>
                <a:r>
                  <a:rPr lang="en-US" sz="2400" dirty="0" err="1"/>
                  <a:t>th</a:t>
                </a:r>
                <a:r>
                  <a:rPr lang="en-US" sz="2400" dirty="0"/>
                  <a:t> iteration with a test accuracy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𝑎𝑐𝑐</m:t>
                        </m:r>
                      </m:sub>
                    </m:sSub>
                  </m:oMath>
                </a14:m>
                <a:r>
                  <a:rPr lang="en-US" sz="2400" dirty="0"/>
                  <a:t>.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Hypothesis claim that </a:t>
                </a:r>
                <a:r>
                  <a:rPr lang="en-US" sz="2400" b="1" dirty="0"/>
                  <a:t>exists m such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𝒇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𝒂𝒄𝒄</m:t>
                        </m:r>
                      </m:sub>
                    </m:sSub>
                  </m:oMath>
                </a14:m>
                <a:r>
                  <a:rPr lang="en-US" sz="2400" b="1" dirty="0"/>
                  <a:t> ≈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𝒇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𝒂𝒄𝒄</m:t>
                        </m:r>
                      </m:sub>
                    </m:sSub>
                  </m:oMath>
                </a14:m>
                <a:r>
                  <a:rPr lang="en-US" sz="2400" b="1" dirty="0"/>
                  <a:t> (even ≥), i.e., same or better generalization, with </a:t>
                </a:r>
                <a:r>
                  <a:rPr lang="en-US" sz="2400" b="1" dirty="0" err="1"/>
                  <a:t>i</a:t>
                </a:r>
                <a:r>
                  <a:rPr lang="en-US" sz="2400" b="1" dirty="0"/>
                  <a:t>′ ≪ </a:t>
                </a:r>
                <a:r>
                  <a:rPr lang="en-US" sz="2400" b="1" dirty="0" err="1"/>
                  <a:t>i</a:t>
                </a:r>
                <a:r>
                  <a:rPr lang="en-US" sz="2400" b="1" dirty="0"/>
                  <a:t> and sparse m </a:t>
                </a:r>
                <a:r>
                  <a:rPr lang="en-US" sz="2400" dirty="0"/>
                  <a:t>(i.e., much reduced parameters).</a:t>
                </a:r>
              </a:p>
            </p:txBody>
          </p:sp>
        </mc:Choice>
        <mc:Fallback xmlns="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4979DC70-8D19-42EC-B434-84E4D42652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1492" y="2380380"/>
                <a:ext cx="11026346" cy="3785652"/>
              </a:xfrm>
              <a:prstGeom prst="rect">
                <a:avLst/>
              </a:prstGeom>
              <a:blipFill>
                <a:blip r:embed="rId3"/>
                <a:stretch>
                  <a:fillRect l="-885" t="-1288" b="-27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3083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3570</TotalTime>
  <Words>2579</Words>
  <Application>Microsoft Office PowerPoint</Application>
  <PresentationFormat>寬螢幕</PresentationFormat>
  <Paragraphs>202</Paragraphs>
  <Slides>31</Slides>
  <Notes>24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37" baseType="lpstr">
      <vt:lpstr>新細明體</vt:lpstr>
      <vt:lpstr>Arial</vt:lpstr>
      <vt:lpstr>Calibri</vt:lpstr>
      <vt:lpstr>Calibri Light</vt:lpstr>
      <vt:lpstr>Cambria Math</vt:lpstr>
      <vt:lpstr>Office 佈景主題</vt:lpstr>
      <vt:lpstr>PowerPoint 簡報</vt:lpstr>
      <vt:lpstr>Motivation</vt:lpstr>
      <vt:lpstr>Background</vt:lpstr>
      <vt:lpstr>Background</vt:lpstr>
      <vt:lpstr>Background</vt:lpstr>
      <vt:lpstr>Problem formulation</vt:lpstr>
      <vt:lpstr>Early-Bird Ticket Algorithm</vt:lpstr>
      <vt:lpstr>Outline</vt:lpstr>
      <vt:lpstr>Main Idea</vt:lpstr>
      <vt:lpstr>Main Idea</vt:lpstr>
      <vt:lpstr>Main Idea</vt:lpstr>
      <vt:lpstr>Validation</vt:lpstr>
      <vt:lpstr>Validation</vt:lpstr>
      <vt:lpstr>Validation</vt:lpstr>
      <vt:lpstr>Validation</vt:lpstr>
      <vt:lpstr>Validation</vt:lpstr>
      <vt:lpstr>Validation</vt:lpstr>
      <vt:lpstr>Experiments</vt:lpstr>
      <vt:lpstr>Conclusion</vt:lpstr>
      <vt:lpstr>Learning Rate Matters </vt:lpstr>
      <vt:lpstr>PowerPoint 簡報</vt:lpstr>
      <vt:lpstr>Structured Pruning &amp; Unstructured Pruning</vt:lpstr>
      <vt:lpstr>Settings of Experiment on Lottery Ticket</vt:lpstr>
      <vt:lpstr>Unstructured Pruning</vt:lpstr>
      <vt:lpstr>Unstructured Pruning</vt:lpstr>
      <vt:lpstr>Structured Pruning</vt:lpstr>
      <vt:lpstr>Confirm by Lottery Hypothesis</vt:lpstr>
      <vt:lpstr>Hypothesis</vt:lpstr>
      <vt:lpstr>Conclusion</vt:lpstr>
      <vt:lpstr>End</vt:lpstr>
      <vt:lpstr>Background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聖諺 周</dc:creator>
  <cp:lastModifiedBy>聖諺 周</cp:lastModifiedBy>
  <cp:revision>236</cp:revision>
  <dcterms:created xsi:type="dcterms:W3CDTF">2020-05-09T09:23:55Z</dcterms:created>
  <dcterms:modified xsi:type="dcterms:W3CDTF">2020-09-11T07:11:57Z</dcterms:modified>
</cp:coreProperties>
</file>

<file path=docProps/thumbnail.jpeg>
</file>